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77" r:id="rId2"/>
    <p:sldId id="257" r:id="rId3"/>
    <p:sldId id="272" r:id="rId4"/>
    <p:sldId id="258" r:id="rId5"/>
    <p:sldId id="259" r:id="rId6"/>
    <p:sldId id="260" r:id="rId7"/>
    <p:sldId id="275" r:id="rId8"/>
    <p:sldId id="261" r:id="rId9"/>
    <p:sldId id="262" r:id="rId10"/>
    <p:sldId id="263" r:id="rId11"/>
    <p:sldId id="264" r:id="rId12"/>
    <p:sldId id="265" r:id="rId13"/>
    <p:sldId id="266" r:id="rId14"/>
    <p:sldId id="267" r:id="rId15"/>
    <p:sldId id="268" r:id="rId16"/>
    <p:sldId id="274" r:id="rId17"/>
    <p:sldId id="269" r:id="rId18"/>
    <p:sldId id="276"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2802" autoAdjust="0"/>
  </p:normalViewPr>
  <p:slideViewPr>
    <p:cSldViewPr snapToGrid="0">
      <p:cViewPr varScale="1">
        <p:scale>
          <a:sx n="64" d="100"/>
          <a:sy n="64" d="100"/>
        </p:scale>
        <p:origin x="-748" y="-64"/>
      </p:cViewPr>
      <p:guideLst>
        <p:guide orient="horz" pos="2160"/>
        <p:guide pos="3840"/>
      </p:guideLst>
    </p:cSldViewPr>
  </p:slideViewPr>
  <p:outlineViewPr>
    <p:cViewPr>
      <p:scale>
        <a:sx n="33" d="100"/>
        <a:sy n="33" d="100"/>
      </p:scale>
      <p:origin x="0" y="-1080"/>
    </p:cViewPr>
  </p:outlineViewPr>
  <p:notesTextViewPr>
    <p:cViewPr>
      <p:scale>
        <a:sx n="125" d="100"/>
        <a:sy n="125" d="100"/>
      </p:scale>
      <p:origin x="0" y="0"/>
    </p:cViewPr>
  </p:notesTextViewPr>
  <p:sorterViewPr>
    <p:cViewPr>
      <p:scale>
        <a:sx n="100" d="100"/>
        <a:sy n="100" d="100"/>
      </p:scale>
      <p:origin x="0" y="0"/>
    </p:cViewPr>
  </p:sorterViewPr>
  <p:notesViewPr>
    <p:cSldViewPr snapToGrid="0">
      <p:cViewPr>
        <p:scale>
          <a:sx n="100" d="100"/>
          <a:sy n="100" d="100"/>
        </p:scale>
        <p:origin x="-1628"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96F8A5-4324-489F-90FF-C047DBE21367}" type="datetimeFigureOut">
              <a:rPr lang="en-US" smtClean="0"/>
              <a:t>8/4/2020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F147CF-21A8-4C86-8AF3-55D06EB44449}" type="slidenum">
              <a:rPr lang="en-US" smtClean="0"/>
              <a:t>‹#›</a:t>
            </a:fld>
            <a:endParaRPr lang="en-US"/>
          </a:p>
        </p:txBody>
      </p:sp>
    </p:spTree>
    <p:extLst>
      <p:ext uri="{BB962C8B-B14F-4D97-AF65-F5344CB8AC3E}">
        <p14:creationId xmlns:p14="http://schemas.microsoft.com/office/powerpoint/2010/main" val="20859557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F147CF-21A8-4C86-8AF3-55D06EB44449}" type="slidenum">
              <a:rPr lang="en-US" smtClean="0"/>
              <a:t>1</a:t>
            </a:fld>
            <a:endParaRPr lang="en-US"/>
          </a:p>
        </p:txBody>
      </p:sp>
    </p:spTree>
    <p:extLst>
      <p:ext uri="{BB962C8B-B14F-4D97-AF65-F5344CB8AC3E}">
        <p14:creationId xmlns:p14="http://schemas.microsoft.com/office/powerpoint/2010/main" val="23280299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F147CF-21A8-4C86-8AF3-55D06EB44449}" type="slidenum">
              <a:rPr lang="en-US" smtClean="0"/>
              <a:t>2</a:t>
            </a:fld>
            <a:endParaRPr lang="en-US"/>
          </a:p>
        </p:txBody>
      </p:sp>
    </p:spTree>
    <p:extLst>
      <p:ext uri="{BB962C8B-B14F-4D97-AF65-F5344CB8AC3E}">
        <p14:creationId xmlns:p14="http://schemas.microsoft.com/office/powerpoint/2010/main" val="37720958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1295400"/>
          </a:xfrm>
        </p:spPr>
        <p:txBody>
          <a:bodyPr/>
          <a:lstStyle/>
          <a:p>
            <a:pPr marL="171450" indent="-171450">
              <a:buFont typeface="Arial" panose="020B0604020202020204" pitchFamily="34" charset="0"/>
              <a:buChar char="•"/>
            </a:pPr>
            <a:r>
              <a:rPr lang="en-US" dirty="0" smtClean="0"/>
              <a:t>Organizational culture refers to</a:t>
            </a:r>
            <a:r>
              <a:rPr lang="en-US" sz="1200" b="0" i="0" kern="1200" dirty="0" smtClean="0">
                <a:solidFill>
                  <a:schemeClr val="tx1"/>
                </a:solidFill>
                <a:effectLst/>
                <a:latin typeface="+mn-lt"/>
                <a:ea typeface="+mn-ea"/>
                <a:cs typeface="+mn-cs"/>
              </a:rPr>
              <a:t> the corporate beliefs, assumptions, values and ways of interacting that contribute to its unique social and psychological environment </a:t>
            </a:r>
            <a:r>
              <a:rPr lang="en-US" sz="1200" kern="1200" dirty="0" smtClean="0">
                <a:solidFill>
                  <a:schemeClr val="tx1"/>
                </a:solidFill>
                <a:effectLst/>
                <a:latin typeface="+mn-lt"/>
                <a:ea typeface="+mn-ea"/>
                <a:cs typeface="+mn-cs"/>
              </a:rPr>
              <a:t>(</a:t>
            </a:r>
            <a:r>
              <a:rPr lang="en-US" sz="1200" i="1" kern="1200" dirty="0" smtClean="0">
                <a:solidFill>
                  <a:schemeClr val="tx1"/>
                </a:solidFill>
                <a:effectLst/>
                <a:latin typeface="+mn-lt"/>
                <a:ea typeface="+mn-ea"/>
                <a:cs typeface="+mn-cs"/>
              </a:rPr>
              <a:t>Organizational Culture</a:t>
            </a:r>
            <a:r>
              <a:rPr lang="en-US" sz="1200" kern="1200" dirty="0" smtClean="0">
                <a:solidFill>
                  <a:schemeClr val="tx1"/>
                </a:solidFill>
                <a:effectLst/>
                <a:latin typeface="+mn-lt"/>
                <a:ea typeface="+mn-ea"/>
                <a:cs typeface="+mn-cs"/>
              </a:rPr>
              <a:t>, 1985).</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3</a:t>
            </a:fld>
            <a:endParaRPr lang="en-US"/>
          </a:p>
        </p:txBody>
      </p:sp>
    </p:spTree>
    <p:extLst>
      <p:ext uri="{BB962C8B-B14F-4D97-AF65-F5344CB8AC3E}">
        <p14:creationId xmlns:p14="http://schemas.microsoft.com/office/powerpoint/2010/main" val="29884548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933450"/>
          </a:xfrm>
        </p:spPr>
        <p:txBody>
          <a:bodyPr/>
          <a:lstStyle/>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Organizational responsibility refers specific organizational </a:t>
            </a:r>
            <a:r>
              <a:rPr lang="en-US" dirty="0">
                <a:latin typeface="Times New Roman" panose="02020603050405020304" pitchFamily="18" charset="0"/>
                <a:cs typeface="Times New Roman" panose="02020603050405020304" pitchFamily="18" charset="0"/>
              </a:rPr>
              <a:t>beliefs, assumptions, values and ways of interacting that contribute to </a:t>
            </a:r>
            <a:r>
              <a:rPr lang="en-US" dirty="0" smtClean="0">
                <a:latin typeface="Times New Roman" panose="02020603050405020304" pitchFamily="18" charset="0"/>
                <a:cs typeface="Times New Roman" panose="02020603050405020304" pitchFamily="18" charset="0"/>
              </a:rPr>
              <a:t>its </a:t>
            </a:r>
            <a:r>
              <a:rPr lang="en-US" dirty="0">
                <a:latin typeface="Times New Roman" panose="02020603050405020304" pitchFamily="18" charset="0"/>
                <a:cs typeface="Times New Roman" panose="02020603050405020304" pitchFamily="18" charset="0"/>
              </a:rPr>
              <a:t>unique social and psychological </a:t>
            </a:r>
            <a:r>
              <a:rPr lang="en-US" dirty="0" smtClean="0">
                <a:latin typeface="Times New Roman" panose="02020603050405020304" pitchFamily="18" charset="0"/>
                <a:cs typeface="Times New Roman" panose="02020603050405020304" pitchFamily="18" charset="0"/>
              </a:rPr>
              <a:t>environment</a:t>
            </a:r>
            <a:r>
              <a:rPr lang="en-US" b="1" dirty="0" smtClean="0">
                <a:latin typeface="Times New Roman" panose="02020603050405020304" pitchFamily="18" charset="0"/>
                <a:cs typeface="Times New Roman" panose="02020603050405020304" pitchFamily="18" charset="0"/>
              </a:rPr>
              <a:t> </a:t>
            </a:r>
            <a:r>
              <a:rPr lang="en-US" sz="1200" kern="1200" dirty="0" smtClean="0">
                <a:effectLst/>
                <a:latin typeface="Times New Roman" panose="02020603050405020304" pitchFamily="18" charset="0"/>
                <a:cs typeface="Times New Roman" panose="02020603050405020304" pitchFamily="18" charset="0"/>
              </a:rPr>
              <a:t>(“Organizational Responsibility,” 2011).</a:t>
            </a:r>
          </a:p>
          <a:p>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8FF147CF-21A8-4C86-8AF3-55D06EB44449}" type="slidenum">
              <a:rPr lang="en-US" smtClean="0"/>
              <a:t>4</a:t>
            </a:fld>
            <a:endParaRPr lang="en-US"/>
          </a:p>
        </p:txBody>
      </p:sp>
    </p:spTree>
    <p:extLst>
      <p:ext uri="{BB962C8B-B14F-4D97-AF65-F5344CB8AC3E}">
        <p14:creationId xmlns:p14="http://schemas.microsoft.com/office/powerpoint/2010/main" val="37421495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latin typeface="Times New Roman" panose="02020603050405020304" pitchFamily="18" charset="0"/>
                <a:cs typeface="Times New Roman" panose="02020603050405020304" pitchFamily="18" charset="0"/>
              </a:rPr>
              <a:t>The success of an organization's culture is determined by how qualified employees are recruited. During the recruiting process, it is advisable to consider factors that are in line with the organization's culture (</a:t>
            </a:r>
            <a:r>
              <a:rPr lang="en-US" dirty="0" err="1" smtClean="0">
                <a:latin typeface="Times New Roman" panose="02020603050405020304" pitchFamily="18" charset="0"/>
                <a:cs typeface="Times New Roman" panose="02020603050405020304" pitchFamily="18" charset="0"/>
              </a:rPr>
              <a:t>Turos</a:t>
            </a:r>
            <a:r>
              <a:rPr lang="en-US" dirty="0" smtClean="0">
                <a:latin typeface="Times New Roman" panose="02020603050405020304" pitchFamily="18" charset="0"/>
                <a:cs typeface="Times New Roman" panose="02020603050405020304" pitchFamily="18" charset="0"/>
              </a:rPr>
              <a:t>, 2010).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The right body language. The employees will frequently interact with clients, and the body language of an employee determines how customers will appreciate the services provided. </a:t>
            </a: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The past experiences and accomplishments of a candidate</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dictates what kind of a person the candidate is and hence ease the decision-making process. </a:t>
            </a:r>
          </a:p>
          <a:p>
            <a:pPr marL="171450" indent="-171450">
              <a:buFont typeface="Arial" panose="020B0604020202020204" pitchFamily="34" charset="0"/>
              <a:buChar char="•"/>
            </a:pP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Ethics of the person- An organization that interacts with customers should have employees with the highest level of good conduct as it builds customer loyalty.</a:t>
            </a: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smtClean="0">
                <a:latin typeface="Times New Roman" panose="02020603050405020304" pitchFamily="18" charset="0"/>
                <a:cs typeface="Times New Roman" panose="02020603050405020304" pitchFamily="18" charset="0"/>
              </a:rPr>
              <a:t>Problem</a:t>
            </a:r>
            <a:r>
              <a:rPr lang="en-US" baseline="0" dirty="0" smtClean="0">
                <a:latin typeface="Times New Roman" panose="02020603050405020304" pitchFamily="18" charset="0"/>
                <a:cs typeface="Times New Roman" panose="02020603050405020304" pitchFamily="18" charset="0"/>
              </a:rPr>
              <a:t> solver- </a:t>
            </a:r>
            <a:r>
              <a:rPr lang="en-US" dirty="0" smtClean="0">
                <a:latin typeface="Times New Roman" panose="02020603050405020304" pitchFamily="18" charset="0"/>
                <a:cs typeface="Times New Roman" panose="02020603050405020304" pitchFamily="18" charset="0"/>
              </a:rPr>
              <a:t>Subjecting</a:t>
            </a:r>
            <a:r>
              <a:rPr lang="en-US" baseline="0" dirty="0" smtClean="0">
                <a:latin typeface="Times New Roman" panose="02020603050405020304" pitchFamily="18" charset="0"/>
                <a:cs typeface="Times New Roman" panose="02020603050405020304" pitchFamily="18" charset="0"/>
              </a:rPr>
              <a:t> a candidate to a challenge provides the person an </a:t>
            </a:r>
            <a:r>
              <a:rPr lang="en-US" dirty="0" smtClean="0">
                <a:latin typeface="Times New Roman" panose="02020603050405020304" pitchFamily="18" charset="0"/>
                <a:cs typeface="Times New Roman" panose="02020603050405020304" pitchFamily="18" charset="0"/>
              </a:rPr>
              <a:t>opportunity to prove worthy of the available opportunity.</a:t>
            </a: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5</a:t>
            </a:fld>
            <a:endParaRPr lang="en-US"/>
          </a:p>
        </p:txBody>
      </p:sp>
    </p:spTree>
    <p:extLst>
      <p:ext uri="{BB962C8B-B14F-4D97-AF65-F5344CB8AC3E}">
        <p14:creationId xmlns:p14="http://schemas.microsoft.com/office/powerpoint/2010/main" val="3727029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Both job training and employee development programs are organizational</a:t>
            </a:r>
            <a:r>
              <a:rPr lang="en-US" baseline="0" dirty="0" smtClean="0">
                <a:latin typeface="Times New Roman" panose="02020603050405020304" pitchFamily="18" charset="0"/>
                <a:cs typeface="Times New Roman" panose="02020603050405020304" pitchFamily="18" charset="0"/>
              </a:rPr>
              <a:t> efforts aimed at advancing the skills of its employees. However, t</a:t>
            </a:r>
            <a:r>
              <a:rPr lang="en-US" dirty="0" smtClean="0">
                <a:latin typeface="Times New Roman" panose="02020603050405020304" pitchFamily="18" charset="0"/>
                <a:cs typeface="Times New Roman" panose="02020603050405020304" pitchFamily="18" charset="0"/>
              </a:rPr>
              <a:t>he significant difference between a training and development program is the purpose and goals. </a:t>
            </a:r>
          </a:p>
          <a:p>
            <a:pPr marL="171450" indent="-1714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Training is conducted for employees learning the technics and qualities needed for a particular task. </a:t>
            </a:r>
          </a:p>
          <a:p>
            <a:pPr marL="171450" indent="-171450" fontAlgn="base">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A development program aims at developing the required skills and competence of an employee for a future opportunity.</a:t>
            </a:r>
          </a:p>
          <a:p>
            <a:pPr marL="171450" indent="-1714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6</a:t>
            </a:fld>
            <a:endParaRPr lang="en-US"/>
          </a:p>
        </p:txBody>
      </p:sp>
    </p:spTree>
    <p:extLst>
      <p:ext uri="{BB962C8B-B14F-4D97-AF65-F5344CB8AC3E}">
        <p14:creationId xmlns:p14="http://schemas.microsoft.com/office/powerpoint/2010/main" val="17126724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Learning and development</a:t>
            </a:r>
            <a:r>
              <a:rPr lang="en-US" sz="1200" baseline="0" dirty="0" smtClean="0">
                <a:latin typeface="Times New Roman" panose="02020603050405020304" pitchFamily="18" charset="0"/>
                <a:cs typeface="Times New Roman" panose="02020603050405020304" pitchFamily="18" charset="0"/>
              </a:rPr>
              <a:t>- I</a:t>
            </a:r>
            <a:r>
              <a:rPr lang="en-US" sz="1200" dirty="0" smtClean="0">
                <a:latin typeface="Times New Roman" panose="02020603050405020304" pitchFamily="18" charset="0"/>
                <a:cs typeface="Times New Roman" panose="02020603050405020304" pitchFamily="18" charset="0"/>
              </a:rPr>
              <a:t>t is vital to consider conducting a skills assessment before deciding what program to subject employees.</a:t>
            </a:r>
          </a:p>
          <a:p>
            <a:pPr marL="171450" indent="-171450">
              <a:buFont typeface="Arial" panose="020B0604020202020204" pitchFamily="34" charset="0"/>
              <a:buChar char="•"/>
            </a:pPr>
            <a:endParaRPr lang="en-US" sz="1200"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A clear path of progress- Holding regular meetings with employees to discuss their ambitions and promotion prospects shows that there is progress in their careers. Simple acts like promotion, even if it's in the same department, motivate the general spirits of the employees.</a:t>
            </a:r>
          </a:p>
          <a:p>
            <a:pPr marL="171450" indent="-171450" fontAlgn="base">
              <a:buFont typeface="Arial" panose="020B0604020202020204" pitchFamily="34" charset="0"/>
              <a:buChar char="•"/>
            </a:pPr>
            <a:endParaRPr lang="en-US" sz="1200" dirty="0" smtClean="0">
              <a:effectLst/>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Recognition- Recognition happens in several respects depending on the organization. For instance, it can be through issuing certificates of appreciation or even having a team lunch.</a:t>
            </a:r>
          </a:p>
          <a:p>
            <a:pPr marL="171450" indent="-171450" fontAlgn="base">
              <a:buFont typeface="Arial" panose="020B0604020202020204" pitchFamily="34" charset="0"/>
              <a:buChar char="•"/>
            </a:pPr>
            <a:endParaRPr lang="en-US" sz="1200" dirty="0" smtClean="0">
              <a:effectLst/>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Autonomy and responsibility- The higher the influence an employee has, the more likely he or she feels connected to the business, and that contributes to the success of the organization. </a:t>
            </a:r>
          </a:p>
          <a:p>
            <a:pPr marL="171450" indent="-171450" fontAlgn="base">
              <a:buFont typeface="Arial" panose="020B0604020202020204" pitchFamily="34" charset="0"/>
              <a:buChar char="•"/>
            </a:pPr>
            <a:endParaRPr lang="en-US" sz="1200" dirty="0" smtClean="0">
              <a:effectLst/>
              <a:latin typeface="Times New Roman" panose="02020603050405020304" pitchFamily="18" charset="0"/>
              <a:cs typeface="Times New Roman" panose="02020603050405020304" pitchFamily="18" charset="0"/>
            </a:endParaRPr>
          </a:p>
          <a:p>
            <a:pPr marL="171450" indent="-171450" fontAlgn="base">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Working environment- The management should ensure that it creates an environment that employees enjoy being in and feel inspired. It should be an environment whereby the employees can express their opinions or ideas without fear of disregard or rank.</a:t>
            </a:r>
            <a:endParaRPr lang="en-US" sz="1200"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7</a:t>
            </a:fld>
            <a:endParaRPr lang="en-US"/>
          </a:p>
        </p:txBody>
      </p:sp>
    </p:spTree>
    <p:extLst>
      <p:ext uri="{BB962C8B-B14F-4D97-AF65-F5344CB8AC3E}">
        <p14:creationId xmlns:p14="http://schemas.microsoft.com/office/powerpoint/2010/main" val="38181464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Promotion- Most employees undergo a development program expecting that they would receive a promotion in a future promotion opportunity. It inspires them to work harder, hoping to be elevated to higher opportunities.</a:t>
            </a:r>
          </a:p>
          <a:p>
            <a:pPr marL="171450" indent="-171450">
              <a:buFont typeface="Arial" panose="020B0604020202020204" pitchFamily="34" charset="0"/>
              <a:buChar char="•"/>
            </a:pP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Motivation purposes- Employees can maximize their output once they are confident about what they are doing.</a:t>
            </a: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8</a:t>
            </a:fld>
            <a:endParaRPr lang="en-US"/>
          </a:p>
        </p:txBody>
      </p:sp>
    </p:spTree>
    <p:extLst>
      <p:ext uri="{BB962C8B-B14F-4D97-AF65-F5344CB8AC3E}">
        <p14:creationId xmlns:p14="http://schemas.microsoft.com/office/powerpoint/2010/main" val="7382013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Employees are the greatest asset of a organization, and investing in talent is important for successful business development and success. </a:t>
            </a: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Positive employee retention-</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Sometimes looking for the perfect candidate opportunity to fill a gap could be time-consuming. In that case, organizations conduct a development program to advance the current employees to retain them.</a:t>
            </a: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Ways Beefsteak could benefit from new technologies.</a:t>
            </a:r>
          </a:p>
          <a:p>
            <a:pPr marL="171450" indent="-171450">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Improved customer services</a:t>
            </a:r>
          </a:p>
          <a:p>
            <a:pPr marL="171450" indent="-171450">
              <a:buFont typeface="Wingdings" panose="05000000000000000000" pitchFamily="2" charset="2"/>
              <a:buChar char="ü"/>
            </a:pPr>
            <a:r>
              <a:rPr lang="en-US" dirty="0" smtClean="0">
                <a:latin typeface="Times New Roman" panose="02020603050405020304" pitchFamily="18" charset="0"/>
                <a:cs typeface="Times New Roman" panose="02020603050405020304" pitchFamily="18" charset="0"/>
              </a:rPr>
              <a:t>Efficiency in business</a:t>
            </a:r>
            <a:r>
              <a:rPr lang="en-US" baseline="0" dirty="0" smtClean="0">
                <a:latin typeface="Times New Roman" panose="02020603050405020304" pitchFamily="18" charset="0"/>
                <a:cs typeface="Times New Roman" panose="02020603050405020304" pitchFamily="18" charset="0"/>
              </a:rPr>
              <a:t> operations</a:t>
            </a:r>
            <a:endParaRPr lang="en-US" dirty="0" smtClean="0">
              <a:latin typeface="Times New Roman" panose="02020603050405020304" pitchFamily="18" charset="0"/>
              <a:cs typeface="Times New Roman" panose="02020603050405020304" pitchFamily="18" charset="0"/>
            </a:endParaRPr>
          </a:p>
          <a:p>
            <a:pPr marL="0" indent="0">
              <a:buNone/>
            </a:pP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9</a:t>
            </a:fld>
            <a:endParaRPr lang="en-US"/>
          </a:p>
        </p:txBody>
      </p:sp>
    </p:spTree>
    <p:extLst>
      <p:ext uri="{BB962C8B-B14F-4D97-AF65-F5344CB8AC3E}">
        <p14:creationId xmlns:p14="http://schemas.microsoft.com/office/powerpoint/2010/main" val="5166819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t>The development</a:t>
            </a:r>
            <a:r>
              <a:rPr lang="en-US" baseline="0" dirty="0" smtClean="0"/>
              <a:t> program is an essential tool that both the organizations and its employees could use to evaluate the progress of the employees. </a:t>
            </a:r>
          </a:p>
          <a:p>
            <a:endParaRPr lang="en-US" baseline="0" dirty="0" smtClean="0"/>
          </a:p>
          <a:p>
            <a:pPr marL="171450" indent="-171450">
              <a:buFont typeface="Arial" panose="020B0604020202020204" pitchFamily="34" charset="0"/>
              <a:buChar char="•"/>
            </a:pPr>
            <a:r>
              <a:rPr lang="en-US" baseline="0" dirty="0" smtClean="0"/>
              <a:t>Boosting employee’s esteem- development programs boost employees esteem through bringing them at a higher knowledge level.</a:t>
            </a: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10</a:t>
            </a:fld>
            <a:endParaRPr lang="en-US"/>
          </a:p>
        </p:txBody>
      </p:sp>
    </p:spTree>
    <p:extLst>
      <p:ext uri="{BB962C8B-B14F-4D97-AF65-F5344CB8AC3E}">
        <p14:creationId xmlns:p14="http://schemas.microsoft.com/office/powerpoint/2010/main" val="21256092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Contemporary human capital issues refer to the challenges facing the human resource department (Sims, 2007).</a:t>
            </a: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High</a:t>
            </a:r>
            <a:r>
              <a:rPr lang="en-US" baseline="0" dirty="0" smtClean="0">
                <a:latin typeface="Times New Roman" panose="02020603050405020304" pitchFamily="18" charset="0"/>
                <a:cs typeface="Times New Roman" panose="02020603050405020304" pitchFamily="18" charset="0"/>
              </a:rPr>
              <a:t> turnover rate-</a:t>
            </a:r>
            <a:r>
              <a:rPr lang="en-US" dirty="0" smtClean="0">
                <a:latin typeface="Times New Roman" panose="02020603050405020304" pitchFamily="18" charset="0"/>
                <a:cs typeface="Times New Roman" panose="02020603050405020304" pitchFamily="18" charset="0"/>
              </a:rPr>
              <a:t> the percentage of employees who voluntarily leave your organization yearly.</a:t>
            </a: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Hiring qualified personnel is not enough; the organization ought to maintain a constituent training and development program to update the output of its employees.</a:t>
            </a:r>
          </a:p>
          <a:p>
            <a:pPr marL="171450" indent="-171450">
              <a:buFont typeface="Arial" panose="020B0604020202020204" pitchFamily="34" charset="0"/>
              <a:buChar char="•"/>
            </a:pP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Poor performance among the employees. The organization should retain a constant performance appraisal for its employees as well as taking measures to address the situation.</a:t>
            </a:r>
          </a:p>
          <a:p>
            <a:pPr marL="171450" indent="-171450">
              <a:buFont typeface="Arial" panose="020B0604020202020204" pitchFamily="34" charset="0"/>
              <a:buChar char="•"/>
            </a:pP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Risk management and safety. Several risks might occur, ranging from consumer conflicts to kitchen accidents. Should any of them happen, the employees should have the capacity to manage the situation to mitigate any loss.</a:t>
            </a:r>
          </a:p>
          <a:p>
            <a:pPr marL="171450" indent="-171450">
              <a:buFont typeface="Arial" panose="020B0604020202020204" pitchFamily="34" charset="0"/>
              <a:buChar char="•"/>
            </a:pP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Employees benefits-</a:t>
            </a:r>
            <a:r>
              <a:rPr lang="en-US" baseline="0" dirty="0" smtClean="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It's a common challenge facing many restaurants and leads to the loss of potential employees since they move to organizations</a:t>
            </a:r>
            <a:r>
              <a:rPr lang="en-US" baseline="0" dirty="0" smtClean="0">
                <a:latin typeface="Times New Roman" panose="02020603050405020304" pitchFamily="18" charset="0"/>
                <a:cs typeface="Times New Roman" panose="02020603050405020304" pitchFamily="18" charset="0"/>
              </a:rPr>
              <a:t> offering benefits</a:t>
            </a:r>
            <a:r>
              <a:rPr lang="en-US" dirty="0" smtClean="0">
                <a:latin typeface="Times New Roman" panose="02020603050405020304" pitchFamily="18" charset="0"/>
                <a:cs typeface="Times New Roman" panose="02020603050405020304" pitchFamily="18" charset="0"/>
              </a:rPr>
              <a:t>.</a:t>
            </a: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11</a:t>
            </a:fld>
            <a:endParaRPr lang="en-US"/>
          </a:p>
        </p:txBody>
      </p:sp>
    </p:spTree>
    <p:extLst>
      <p:ext uri="{BB962C8B-B14F-4D97-AF65-F5344CB8AC3E}">
        <p14:creationId xmlns:p14="http://schemas.microsoft.com/office/powerpoint/2010/main" val="15975451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5800" y="4400550"/>
            <a:ext cx="5486400" cy="2143125"/>
          </a:xfrm>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Risk management- the restaurant can use the technique to mitigate any loss that might occur in the line of duty like food going bad due to power issues.</a:t>
            </a:r>
          </a:p>
          <a:p>
            <a:pPr marL="17145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Marketing- The restaurant could also use the technique to identify the best communication channel to use.</a:t>
            </a:r>
          </a:p>
          <a:p>
            <a:pPr marL="171450" indent="-171450">
              <a:buFont typeface="Arial" panose="020B0604020202020204" pitchFamily="34" charset="0"/>
              <a:buChar char="•"/>
            </a:pPr>
            <a:endParaRPr lang="en-US" sz="1200"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Fraud detection. The predictive analysis technique could be utilized by the restaurant to avert any risks pertaining the offline and online transactions when customers are paying for services.</a:t>
            </a:r>
            <a:endParaRPr lang="en-US" sz="1200" dirty="0" smtClean="0">
              <a:effectLst/>
              <a:latin typeface="Times New Roman" panose="02020603050405020304" pitchFamily="18" charset="0"/>
              <a:cs typeface="Times New Roman" panose="02020603050405020304" pitchFamily="18" charset="0"/>
            </a:endParaRPr>
          </a:p>
          <a:p>
            <a:endParaRPr lang="en-US" sz="1200"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sz="1200" dirty="0" smtClean="0">
              <a:latin typeface="Times New Roman" panose="02020603050405020304" pitchFamily="18" charset="0"/>
              <a:cs typeface="Times New Roman" panose="02020603050405020304" pitchFamily="18" charset="0"/>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12</a:t>
            </a:fld>
            <a:endParaRPr lang="en-US"/>
          </a:p>
        </p:txBody>
      </p:sp>
    </p:spTree>
    <p:extLst>
      <p:ext uri="{BB962C8B-B14F-4D97-AF65-F5344CB8AC3E}">
        <p14:creationId xmlns:p14="http://schemas.microsoft.com/office/powerpoint/2010/main" val="14876859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Any organization that conducts a culture management program increases its efficiency and productivity level. </a:t>
            </a: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Evaluation- any successful strategy has established base values that can be used to track its success. Moreover, the administration should conduct a regular evaluation to determine the success of its strategy. </a:t>
            </a: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13</a:t>
            </a:fld>
            <a:endParaRPr lang="en-US"/>
          </a:p>
        </p:txBody>
      </p:sp>
    </p:spTree>
    <p:extLst>
      <p:ext uri="{BB962C8B-B14F-4D97-AF65-F5344CB8AC3E}">
        <p14:creationId xmlns:p14="http://schemas.microsoft.com/office/powerpoint/2010/main" val="3377236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Committed leadership. The leadership of an organization should show commitment to their duties as they bear the responsibility to articulate the most fundamental beliefs of the organization. The subordinates will always find performance inspiration from the leadership.</a:t>
            </a:r>
          </a:p>
          <a:p>
            <a:pPr marL="171450" indent="-171450">
              <a:buFont typeface="Arial" panose="020B0604020202020204" pitchFamily="34" charset="0"/>
              <a:buChar char="•"/>
            </a:pP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Constructing a tactical approach- the leadership ought to build a tactical and practical approach to develop the desired organizational structure.</a:t>
            </a:r>
          </a:p>
          <a:p>
            <a:pPr marL="171450" indent="-171450">
              <a:buFont typeface="Arial" panose="020B0604020202020204" pitchFamily="34" charset="0"/>
              <a:buChar char="•"/>
            </a:pP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Regular meetings- It provides an avenue for the staff to address the challenges that are present in adopting a culture.</a:t>
            </a:r>
          </a:p>
          <a:p>
            <a:pPr marL="171450" indent="-171450">
              <a:buFont typeface="Arial" panose="020B0604020202020204" pitchFamily="34" charset="0"/>
              <a:buChar char="•"/>
            </a:pP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Leverage cultural champions- An organization can leverage its most influential staff to carry the flagship of implementing the desired culture. </a:t>
            </a: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14</a:t>
            </a:fld>
            <a:endParaRPr lang="en-US"/>
          </a:p>
        </p:txBody>
      </p:sp>
    </p:spTree>
    <p:extLst>
      <p:ext uri="{BB962C8B-B14F-4D97-AF65-F5344CB8AC3E}">
        <p14:creationId xmlns:p14="http://schemas.microsoft.com/office/powerpoint/2010/main" val="22558680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Relationships-The performance of employees is more significant when there is a strong coworker relationship in the organization. </a:t>
            </a:r>
          </a:p>
          <a:p>
            <a:pPr marL="0" indent="0">
              <a:buFont typeface="Arial" panose="020B0604020202020204" pitchFamily="34" charset="0"/>
              <a:buNone/>
            </a:pPr>
            <a:r>
              <a:rPr lang="en-US" dirty="0" smtClean="0">
                <a:latin typeface="Times New Roman" panose="02020603050405020304" pitchFamily="18" charset="0"/>
                <a:cs typeface="Times New Roman" panose="02020603050405020304" pitchFamily="18" charset="0"/>
              </a:rPr>
              <a:t>The organization has developed a team spirit among the employees, and hence it's upon the management to ensure that the good relationship is maintained.</a:t>
            </a:r>
          </a:p>
          <a:p>
            <a:pPr marL="0" indent="0">
              <a:buFont typeface="Arial" panose="020B0604020202020204" pitchFamily="34" charset="0"/>
              <a:buNone/>
            </a:pP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Embrace and inspire employee autonomy.</a:t>
            </a:r>
            <a:endParaRPr lang="en-US" dirty="0" smtClean="0">
              <a:effectLst/>
              <a:latin typeface="Times New Roman" panose="02020603050405020304" pitchFamily="18" charset="0"/>
              <a:cs typeface="Times New Roman" panose="02020603050405020304" pitchFamily="18" charset="0"/>
            </a:endParaRPr>
          </a:p>
          <a:p>
            <a:pPr marL="0" indent="0">
              <a:buFont typeface="Arial" panose="020B0604020202020204" pitchFamily="34" charset="0"/>
              <a:buNone/>
            </a:pPr>
            <a:r>
              <a:rPr lang="en-US" dirty="0" smtClean="0">
                <a:latin typeface="Times New Roman" panose="02020603050405020304" pitchFamily="18" charset="0"/>
                <a:cs typeface="Times New Roman" panose="02020603050405020304" pitchFamily="18" charset="0"/>
              </a:rPr>
              <a:t>The autonomy of employees enables them to freely open up when they feel things are not working right or when there is conflict. </a:t>
            </a:r>
          </a:p>
          <a:p>
            <a:pPr marL="0" indent="0">
              <a:buFont typeface="Arial" panose="020B0604020202020204" pitchFamily="34" charset="0"/>
              <a:buNone/>
            </a:pPr>
            <a:r>
              <a:rPr lang="en-US" dirty="0" smtClean="0">
                <a:latin typeface="Times New Roman" panose="02020603050405020304" pitchFamily="18" charset="0"/>
                <a:cs typeface="Times New Roman" panose="02020603050405020304" pitchFamily="18" charset="0"/>
              </a:rPr>
              <a:t>It is an excellent strategy to ensure that employees are relating well among themselves.</a:t>
            </a:r>
          </a:p>
          <a:p>
            <a:pPr marL="0" indent="0">
              <a:buFont typeface="Arial" panose="020B0604020202020204" pitchFamily="34" charset="0"/>
              <a:buNone/>
            </a:pP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Communicate purpose and passion.</a:t>
            </a:r>
          </a:p>
          <a:p>
            <a:pPr marL="0" indent="0">
              <a:buFont typeface="Arial" panose="020B0604020202020204" pitchFamily="34" charset="0"/>
              <a:buNone/>
            </a:pPr>
            <a:r>
              <a:rPr lang="en-US" dirty="0" smtClean="0">
                <a:latin typeface="Times New Roman" panose="02020603050405020304" pitchFamily="18" charset="0"/>
                <a:cs typeface="Times New Roman" panose="02020603050405020304" pitchFamily="18" charset="0"/>
              </a:rPr>
              <a:t>Reminding the employees, the vision and mission of the organization keeps them in line and works hard to achieve it.</a:t>
            </a: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15</a:t>
            </a:fld>
            <a:endParaRPr lang="en-US"/>
          </a:p>
        </p:txBody>
      </p:sp>
    </p:spTree>
    <p:extLst>
      <p:ext uri="{BB962C8B-B14F-4D97-AF65-F5344CB8AC3E}">
        <p14:creationId xmlns:p14="http://schemas.microsoft.com/office/powerpoint/2010/main" val="21552126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The restaurant has already established a robust culture of orienting its employees and cultivated a team spirit among them. </a:t>
            </a:r>
          </a:p>
          <a:p>
            <a:pPr marL="171450" indent="-1714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The advantage of an onboard and orientation process to an employee sets the basis of the employee's performance </a:t>
            </a:r>
          </a:p>
          <a:p>
            <a:pPr marL="171450" indent="-1714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It introduces the culture and values of the organization. </a:t>
            </a:r>
          </a:p>
          <a:p>
            <a:pPr marL="171450" indent="-171450">
              <a:lnSpc>
                <a:spcPct val="200000"/>
              </a:lnSpc>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Mentoring strategies- The organization also benefits from the new suggestions that are made by the new employee.</a:t>
            </a: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sz="1200" dirty="0" smtClean="0">
                <a:latin typeface="Times New Roman" panose="02020603050405020304" pitchFamily="18" charset="0"/>
                <a:cs typeface="Times New Roman" panose="02020603050405020304" pitchFamily="18" charset="0"/>
              </a:rPr>
              <a:t>Employee benefits- The restaurant can offer wellness benefits to its employees, which will not only benefit the employees but also the restaurant will gain from maximum employee performance.</a:t>
            </a:r>
            <a:endParaRPr lang="en-US" sz="1200" dirty="0" smtClean="0">
              <a:effectLst/>
              <a:latin typeface="Times New Roman" panose="02020603050405020304" pitchFamily="18" charset="0"/>
              <a:cs typeface="Times New Roman" panose="02020603050405020304" pitchFamily="18" charset="0"/>
            </a:endParaRPr>
          </a:p>
          <a:p>
            <a:pPr marL="171450" indent="-171450">
              <a:lnSpc>
                <a:spcPct val="200000"/>
              </a:lnSpc>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16</a:t>
            </a:fld>
            <a:endParaRPr lang="en-US"/>
          </a:p>
        </p:txBody>
      </p:sp>
    </p:spTree>
    <p:extLst>
      <p:ext uri="{BB962C8B-B14F-4D97-AF65-F5344CB8AC3E}">
        <p14:creationId xmlns:p14="http://schemas.microsoft.com/office/powerpoint/2010/main" val="41911787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Hiring internationally experienced individuals increases the chances of providing a more extensive range of services to different customers around the world.</a:t>
            </a: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Empowering the existing employees with international experiences works as an advantage to both the employee and the organization and boosts the esteem of the employee.</a:t>
            </a: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Encouraging current employees to gain an international experience</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can be facilitated though an organization’s deliberate action to facilitate for the tour of its employees.</a:t>
            </a:r>
            <a:endParaRPr lang="en-US" dirty="0" smtClean="0">
              <a:effectLst/>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smtClean="0">
              <a:latin typeface="Times New Roman" panose="02020603050405020304" pitchFamily="18" charset="0"/>
              <a:cs typeface="Times New Roman" panose="02020603050405020304" pitchFamily="18" charset="0"/>
            </a:endParaRP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8FF147CF-21A8-4C86-8AF3-55D06EB44449}" type="slidenum">
              <a:rPr lang="en-US" smtClean="0"/>
              <a:t>17</a:t>
            </a:fld>
            <a:endParaRPr lang="en-US"/>
          </a:p>
        </p:txBody>
      </p:sp>
    </p:spTree>
    <p:extLst>
      <p:ext uri="{BB962C8B-B14F-4D97-AF65-F5344CB8AC3E}">
        <p14:creationId xmlns:p14="http://schemas.microsoft.com/office/powerpoint/2010/main" val="35350174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FF147CF-21A8-4C86-8AF3-55D06EB44449}" type="slidenum">
              <a:rPr lang="en-US" smtClean="0"/>
              <a:t>18</a:t>
            </a:fld>
            <a:endParaRPr lang="en-US"/>
          </a:p>
        </p:txBody>
      </p:sp>
    </p:spTree>
    <p:extLst>
      <p:ext uri="{BB962C8B-B14F-4D97-AF65-F5344CB8AC3E}">
        <p14:creationId xmlns:p14="http://schemas.microsoft.com/office/powerpoint/2010/main" val="39706952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3884003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3828955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2736710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32962F0-6C2D-4BAA-860C-E533D3A2FEA9}" type="datetimeFigureOut">
              <a:rPr lang="en-US" smtClean="0"/>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1324577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32962F0-6C2D-4BAA-860C-E533D3A2FEA9}" type="datetimeFigureOut">
              <a:rPr lang="en-US" smtClean="0"/>
              <a:t>8/4/2020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42072829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11412239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26679858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7" name="Date Placeholder 4"/>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2525543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32962F0-6C2D-4BAA-860C-E533D3A2FEA9}" type="datetimeFigureOut">
              <a:rPr lang="en-US" smtClean="0"/>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35914000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632962F0-6C2D-4BAA-860C-E533D3A2FEA9}" type="datetimeFigureOut">
              <a:rPr lang="en-US" smtClean="0"/>
              <a:t>8/4/2020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3128547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42836038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72B4-9FCF-4AEB-81C5-4A7135B8CE4F}" type="slidenum">
              <a:rPr lang="en-US" smtClean="0"/>
              <a:t>‹#›</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098898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10558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32962F0-6C2D-4BAA-860C-E533D3A2FEA9}" type="datetimeFigureOut">
              <a:rPr lang="en-US" smtClean="0"/>
              <a:t>8/4/2020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40751358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32962F0-6C2D-4BAA-860C-E533D3A2FEA9}" type="datetimeFigureOut">
              <a:rPr lang="en-US" smtClean="0"/>
              <a:t>8/4/2020</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40291162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8525899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2962F0-6C2D-4BAA-860C-E533D3A2FEA9}" type="datetimeFigureOut">
              <a:rPr lang="en-US" smtClean="0"/>
              <a:t>8/4/2020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C472B4-9FCF-4AEB-81C5-4A7135B8CE4F}" type="slidenum">
              <a:rPr lang="en-US" smtClean="0"/>
              <a:t>‹#›</a:t>
            </a:fld>
            <a:endParaRPr lang="en-US"/>
          </a:p>
        </p:txBody>
      </p:sp>
    </p:spTree>
    <p:extLst>
      <p:ext uri="{BB962C8B-B14F-4D97-AF65-F5344CB8AC3E}">
        <p14:creationId xmlns:p14="http://schemas.microsoft.com/office/powerpoint/2010/main" val="3331384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32962F0-6C2D-4BAA-860C-E533D3A2FEA9}" type="datetimeFigureOut">
              <a:rPr lang="en-US" smtClean="0"/>
              <a:t>8/4/2020</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B1C472B4-9FCF-4AEB-81C5-4A7135B8CE4F}" type="slidenum">
              <a:rPr lang="en-US" smtClean="0"/>
              <a:t>‹#›</a:t>
            </a:fld>
            <a:endParaRPr lang="en-US"/>
          </a:p>
        </p:txBody>
      </p:sp>
    </p:spTree>
    <p:extLst>
      <p:ext uri="{BB962C8B-B14F-4D97-AF65-F5344CB8AC3E}">
        <p14:creationId xmlns:p14="http://schemas.microsoft.com/office/powerpoint/2010/main" val="340643144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www.igi-global.com/article/a-comparative-study-of-statistical-and-rough-computing-models-in-predictive-data-analysis/179288"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36573" y="1272744"/>
            <a:ext cx="6882713" cy="5296929"/>
          </a:xfrm>
        </p:spPr>
        <p:txBody>
          <a:bodyPr/>
          <a:lstStyle/>
          <a:p>
            <a:pPr marL="0" indent="0" algn="ctr">
              <a:buNone/>
            </a:pPr>
            <a:r>
              <a:rPr lang="en-US" dirty="0" smtClean="0">
                <a:latin typeface="Times New Roman" panose="02020603050405020304" pitchFamily="18" charset="0"/>
                <a:cs typeface="Times New Roman" panose="02020603050405020304" pitchFamily="18" charset="0"/>
              </a:rPr>
              <a:t>Beefsteak Restaurant</a:t>
            </a:r>
          </a:p>
          <a:p>
            <a:pPr algn="ctr"/>
            <a:endParaRPr lang="en-US" dirty="0" smtClean="0">
              <a:latin typeface="Times New Roman" panose="02020603050405020304" pitchFamily="18" charset="0"/>
              <a:cs typeface="Times New Roman" panose="02020603050405020304" pitchFamily="18" charset="0"/>
            </a:endParaRPr>
          </a:p>
          <a:p>
            <a:pPr algn="ctr"/>
            <a:endParaRPr lang="en-US" dirty="0">
              <a:latin typeface="Times New Roman" panose="02020603050405020304" pitchFamily="18" charset="0"/>
              <a:cs typeface="Times New Roman" panose="02020603050405020304" pitchFamily="18" charset="0"/>
            </a:endParaRPr>
          </a:p>
          <a:p>
            <a:pPr marL="0" indent="0" algn="ctr">
              <a:buNone/>
            </a:pPr>
            <a:r>
              <a:rPr lang="en-US" dirty="0" smtClean="0">
                <a:latin typeface="Times New Roman" panose="02020603050405020304" pitchFamily="18" charset="0"/>
                <a:cs typeface="Times New Roman" panose="02020603050405020304" pitchFamily="18" charset="0"/>
              </a:rPr>
              <a:t>Name </a:t>
            </a:r>
          </a:p>
          <a:p>
            <a:pPr marL="0" indent="0" algn="ctr">
              <a:buNone/>
            </a:pPr>
            <a:r>
              <a:rPr lang="en-US" dirty="0" smtClean="0">
                <a:latin typeface="Times New Roman" panose="02020603050405020304" pitchFamily="18" charset="0"/>
                <a:cs typeface="Times New Roman" panose="02020603050405020304" pitchFamily="18" charset="0"/>
              </a:rPr>
              <a:t>Institutional affiliation</a:t>
            </a:r>
          </a:p>
          <a:p>
            <a:pPr marL="0" indent="0" algn="ctr">
              <a:buNone/>
            </a:pPr>
            <a:r>
              <a:rPr lang="en-US" dirty="0" smtClean="0">
                <a:latin typeface="Times New Roman" panose="02020603050405020304" pitchFamily="18" charset="0"/>
                <a:cs typeface="Times New Roman" panose="02020603050405020304" pitchFamily="18" charset="0"/>
              </a:rPr>
              <a:t>Course</a:t>
            </a:r>
          </a:p>
          <a:p>
            <a:pPr marL="0" indent="0" algn="ctr">
              <a:buNone/>
            </a:pPr>
            <a:r>
              <a:rPr lang="en-US" dirty="0" smtClean="0">
                <a:latin typeface="Times New Roman" panose="02020603050405020304" pitchFamily="18" charset="0"/>
                <a:cs typeface="Times New Roman" panose="02020603050405020304" pitchFamily="18" charset="0"/>
              </a:rPr>
              <a:t>Professor </a:t>
            </a:r>
          </a:p>
          <a:p>
            <a:pPr marL="0" indent="0" algn="ctr">
              <a:buNone/>
            </a:pPr>
            <a:r>
              <a:rPr lang="en-US" dirty="0" smtClean="0">
                <a:latin typeface="Times New Roman" panose="02020603050405020304" pitchFamily="18" charset="0"/>
                <a:cs typeface="Times New Roman" panose="02020603050405020304" pitchFamily="18" charset="0"/>
              </a:rPr>
              <a:t>Date</a:t>
            </a:r>
          </a:p>
          <a:p>
            <a:pPr marL="0" indent="0" algn="ctr">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93748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2747" y="2792627"/>
            <a:ext cx="10124975" cy="1840892"/>
          </a:xfrm>
        </p:spPr>
        <p:txBody>
          <a:bodyPr/>
          <a:lstStyle/>
          <a:p>
            <a:r>
              <a:rPr lang="en-US" sz="7200" dirty="0" smtClean="0"/>
              <a:t>Beefsteak Restaurant</a:t>
            </a:r>
            <a:endParaRPr lang="en-US" sz="7200" dirty="0"/>
          </a:p>
        </p:txBody>
      </p:sp>
    </p:spTree>
    <p:extLst>
      <p:ext uri="{BB962C8B-B14F-4D97-AF65-F5344CB8AC3E}">
        <p14:creationId xmlns:p14="http://schemas.microsoft.com/office/powerpoint/2010/main" val="15007200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1157053"/>
            <a:ext cx="9404723" cy="1400530"/>
          </a:xfrm>
        </p:spPr>
        <p:txBody>
          <a:bodyPr>
            <a:noAutofit/>
          </a:bodyPr>
          <a:lstStyle/>
          <a:p>
            <a:r>
              <a:rPr lang="en-US" sz="3600" dirty="0" smtClean="0">
                <a:latin typeface="Times New Roman" panose="02020603050405020304" pitchFamily="18" charset="0"/>
                <a:cs typeface="Times New Roman" panose="02020603050405020304" pitchFamily="18" charset="0"/>
              </a:rPr>
              <a:t>Inference about Beefsteak’s current company culture? </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r>
            <a:br>
              <a:rPr lang="en-US" sz="3600" dirty="0" smtClean="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2662519"/>
            <a:ext cx="8946541" cy="4195481"/>
          </a:xfrm>
        </p:spPr>
        <p:txBody>
          <a:bodyPr/>
          <a:lstStyle/>
          <a:p>
            <a:r>
              <a:rPr lang="en-US" dirty="0">
                <a:latin typeface="Times New Roman" panose="02020603050405020304" pitchFamily="18" charset="0"/>
                <a:cs typeface="Times New Roman" panose="02020603050405020304" pitchFamily="18" charset="0"/>
              </a:rPr>
              <a:t>The culture of an organization is a driver of decisions, actions, and, ultimately, the overall performance of the organization.</a:t>
            </a:r>
            <a:r>
              <a:rPr lang="en-US" dirty="0" smtClean="0">
                <a:effectLst/>
                <a:latin typeface="Times New Roman" panose="02020603050405020304" pitchFamily="18" charset="0"/>
                <a:cs typeface="Times New Roman" panose="02020603050405020304" pitchFamily="18" charset="0"/>
              </a:rPr>
              <a:t> </a:t>
            </a:r>
            <a:endParaRPr lang="en-US" dirty="0" smtClean="0">
              <a:effectLst/>
              <a:latin typeface="Times New Roman" panose="02020603050405020304" pitchFamily="18" charset="0"/>
              <a:cs typeface="Times New Roman" panose="02020603050405020304" pitchFamily="18" charset="0"/>
            </a:endParaRPr>
          </a:p>
          <a:p>
            <a:r>
              <a:rPr lang="en-US" dirty="0" smtClean="0">
                <a:effectLst/>
                <a:latin typeface="Times New Roman" panose="02020603050405020304" pitchFamily="18" charset="0"/>
                <a:cs typeface="Times New Roman" panose="02020603050405020304" pitchFamily="18" charset="0"/>
              </a:rPr>
              <a:t>Beefsteak </a:t>
            </a:r>
            <a:r>
              <a:rPr lang="en-US" dirty="0" smtClean="0">
                <a:effectLst/>
                <a:latin typeface="Times New Roman" panose="02020603050405020304" pitchFamily="18" charset="0"/>
                <a:cs typeface="Times New Roman" panose="02020603050405020304" pitchFamily="18" charset="0"/>
              </a:rPr>
              <a:t>restaurant's culture is results-oriented, aiming at creating awareness about vegetables to the world. </a:t>
            </a:r>
          </a:p>
          <a:p>
            <a:r>
              <a:rPr lang="en-US" dirty="0" smtClean="0">
                <a:effectLst/>
                <a:latin typeface="Times New Roman" panose="02020603050405020304" pitchFamily="18" charset="0"/>
                <a:cs typeface="Times New Roman" panose="02020603050405020304" pitchFamily="18" charset="0"/>
              </a:rPr>
              <a:t>The organization is planning to achieve its ambition by providing the best-prepared vegetable meal that will change the way people see vegetables. </a:t>
            </a:r>
            <a:endParaRPr lang="en-US" dirty="0" smtClean="0">
              <a:effectLst/>
              <a:latin typeface="Times New Roman" panose="02020603050405020304" pitchFamily="18" charset="0"/>
              <a:cs typeface="Times New Roman" panose="02020603050405020304" pitchFamily="18" charset="0"/>
            </a:endParaRPr>
          </a:p>
          <a:p>
            <a:r>
              <a:rPr lang="en-US" dirty="0" smtClean="0">
                <a:effectLst/>
                <a:latin typeface="Times New Roman" panose="02020603050405020304" pitchFamily="18" charset="0"/>
                <a:cs typeface="Times New Roman" panose="02020603050405020304" pitchFamily="18" charset="0"/>
              </a:rPr>
              <a:t>Besides</a:t>
            </a:r>
            <a:r>
              <a:rPr lang="en-US" dirty="0" smtClean="0">
                <a:effectLst/>
                <a:latin typeface="Times New Roman" panose="02020603050405020304" pitchFamily="18" charset="0"/>
                <a:cs typeface="Times New Roman" panose="02020603050405020304" pitchFamily="18" charset="0"/>
              </a:rPr>
              <a:t>, the company is looking forward to having a short, interactive session with the customers to advise them on various meals available to build customer loyalty. </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58692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5201" y="1416545"/>
            <a:ext cx="9404723" cy="1400530"/>
          </a:xfrm>
        </p:spPr>
        <p:txBody>
          <a:bodyPr>
            <a:noAutofit/>
          </a:bodyPr>
          <a:lstStyle/>
          <a:p>
            <a:r>
              <a:rPr lang="en-US" sz="3600" dirty="0" smtClean="0">
                <a:latin typeface="Times New Roman" panose="02020603050405020304" pitchFamily="18" charset="0"/>
                <a:cs typeface="Times New Roman" panose="02020603050405020304" pitchFamily="18" charset="0"/>
              </a:rPr>
              <a:t>Does it have elements of organizational responsibility? </a:t>
            </a:r>
            <a:br>
              <a:rPr lang="en-US" sz="3600" dirty="0" smtClean="0">
                <a:latin typeface="Times New Roman" panose="02020603050405020304" pitchFamily="18" charset="0"/>
                <a:cs typeface="Times New Roman" panose="02020603050405020304" pitchFamily="18" charset="0"/>
              </a:rPr>
            </a:br>
            <a:r>
              <a:rPr lang="en-US" sz="3600" dirty="0" smtClean="0">
                <a:latin typeface="Times New Roman" panose="02020603050405020304" pitchFamily="18" charset="0"/>
                <a:cs typeface="Times New Roman" panose="02020603050405020304" pitchFamily="18" charset="0"/>
              </a:rPr>
              <a:t> </a:t>
            </a:r>
            <a:r>
              <a:rPr lang="en-US" sz="3600" dirty="0" smtClean="0">
                <a:effectLst/>
                <a:latin typeface="Times New Roman" panose="02020603050405020304" pitchFamily="18" charset="0"/>
                <a:cs typeface="Times New Roman" panose="02020603050405020304" pitchFamily="18" charset="0"/>
              </a:rPr>
              <a:t/>
            </a:r>
            <a:br>
              <a:rPr lang="en-US" sz="3600" dirty="0" smtClean="0">
                <a:effectLst/>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4293" y="2784765"/>
            <a:ext cx="8946541" cy="4649884"/>
          </a:xfrm>
        </p:spPr>
        <p:txBody>
          <a:bodyPr>
            <a:normAutofit/>
          </a:bodyPr>
          <a:lstStyle/>
          <a:p>
            <a:r>
              <a:rPr lang="en-US" dirty="0" smtClean="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any organizational culture to be successful, it should be rooted based on organizational responsibilities.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One </a:t>
            </a:r>
            <a:r>
              <a:rPr lang="en-US" dirty="0">
                <a:latin typeface="Times New Roman" panose="02020603050405020304" pitchFamily="18" charset="0"/>
                <a:cs typeface="Times New Roman" panose="02020603050405020304" pitchFamily="18" charset="0"/>
              </a:rPr>
              <a:t>of the factors that make Beefsteak restaurant's culture successful is its effective communication.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organization is creating time to effectively communicate with its customers to understand them better and advise them on areas they seek </a:t>
            </a:r>
          </a:p>
        </p:txBody>
      </p:sp>
    </p:spTree>
    <p:extLst>
      <p:ext uri="{BB962C8B-B14F-4D97-AF65-F5344CB8AC3E}">
        <p14:creationId xmlns:p14="http://schemas.microsoft.com/office/powerpoint/2010/main" val="25773599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652388"/>
            <a:ext cx="9404723" cy="1400530"/>
          </a:xfrm>
        </p:spPr>
        <p:txBody>
          <a:bodyPr>
            <a:noAutofit/>
          </a:bodyPr>
          <a:lstStyle/>
          <a:p>
            <a:r>
              <a:rPr lang="en-US" sz="3600" dirty="0">
                <a:latin typeface="Times New Roman" panose="02020603050405020304" pitchFamily="18" charset="0"/>
                <a:cs typeface="Times New Roman" panose="02020603050405020304" pitchFamily="18" charset="0"/>
              </a:rPr>
              <a:t>K</a:t>
            </a:r>
            <a:r>
              <a:rPr lang="en-US" sz="3600" dirty="0" smtClean="0">
                <a:latin typeface="Times New Roman" panose="02020603050405020304" pitchFamily="18" charset="0"/>
                <a:cs typeface="Times New Roman" panose="02020603050405020304" pitchFamily="18" charset="0"/>
              </a:rPr>
              <a:t>ey characteristics Beefsteak recruiters should look for in candidates </a:t>
            </a:r>
            <a:br>
              <a:rPr lang="en-US" sz="3600" dirty="0" smtClean="0">
                <a:latin typeface="Times New Roman" panose="02020603050405020304" pitchFamily="18" charset="0"/>
                <a:cs typeface="Times New Roman" panose="02020603050405020304" pitchFamily="18" charset="0"/>
              </a:rPr>
            </a:b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79764" y="2052918"/>
            <a:ext cx="9135453" cy="4629664"/>
          </a:xfrm>
        </p:spPr>
        <p:txBody>
          <a:bodyPr>
            <a:normAutofit/>
          </a:bodyPr>
          <a:lstStyle/>
          <a:p>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right body language. </a:t>
            </a:r>
            <a:r>
              <a:rPr lang="en-US" sz="2400" dirty="0" smtClean="0">
                <a:latin typeface="Times New Roman" panose="02020603050405020304" pitchFamily="18" charset="0"/>
                <a:cs typeface="Times New Roman" panose="02020603050405020304" pitchFamily="18" charset="0"/>
              </a:rPr>
              <a:t>body language communicates how interested a candidate is in the available opportunity.</a:t>
            </a:r>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Apart </a:t>
            </a:r>
            <a:r>
              <a:rPr lang="en-US" sz="2400" dirty="0">
                <a:latin typeface="Times New Roman" panose="02020603050405020304" pitchFamily="18" charset="0"/>
                <a:cs typeface="Times New Roman" panose="02020603050405020304" pitchFamily="18" charset="0"/>
              </a:rPr>
              <a:t>from that, the recruiters should focus on past experiences and accomplishments of a candidate. </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Beefsteak recruiters should also </a:t>
            </a:r>
            <a:r>
              <a:rPr lang="en-US" sz="2400" dirty="0">
                <a:latin typeface="Times New Roman" panose="02020603050405020304" pitchFamily="18" charset="0"/>
                <a:cs typeface="Times New Roman" panose="02020603050405020304" pitchFamily="18" charset="0"/>
              </a:rPr>
              <a:t>consider </a:t>
            </a: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ethics of the </a:t>
            </a:r>
            <a:r>
              <a:rPr lang="en-US" sz="2400" dirty="0" smtClean="0">
                <a:latin typeface="Times New Roman" panose="02020603050405020304" pitchFamily="18" charset="0"/>
                <a:cs typeface="Times New Roman" panose="02020603050405020304" pitchFamily="18" charset="0"/>
              </a:rPr>
              <a:t>candidate.</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The candidate should be a problem solver. </a:t>
            </a:r>
          </a:p>
          <a:p>
            <a:r>
              <a:rPr lang="en-US" sz="2400" dirty="0" smtClean="0">
                <a:latin typeface="Times New Roman" panose="02020603050405020304" pitchFamily="18" charset="0"/>
                <a:cs typeface="Times New Roman" panose="02020603050405020304" pitchFamily="18" charset="0"/>
              </a:rPr>
              <a:t>Competence- </a:t>
            </a:r>
            <a:r>
              <a:rPr lang="en-US" sz="2400" dirty="0">
                <a:latin typeface="Times New Roman" panose="02020603050405020304" pitchFamily="18" charset="0"/>
                <a:cs typeface="Times New Roman" panose="02020603050405020304" pitchFamily="18" charset="0"/>
              </a:rPr>
              <a:t>the recruiters, should consider a candidate who can achieve set targets and lead the organization towards realizing the set objectives.</a:t>
            </a:r>
            <a:endParaRPr lang="en-US" sz="2400" dirty="0" smtClean="0">
              <a:effectLst/>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56732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How job training and employee development differ from a cultural standpoint.</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072764" y="2184323"/>
            <a:ext cx="4271746" cy="4195481"/>
          </a:xfrm>
        </p:spPr>
        <p:txBody>
          <a:bodyPr>
            <a:noAutofit/>
          </a:bodyPr>
          <a:lstStyle/>
          <a:p>
            <a:pPr fontAlgn="base"/>
            <a:r>
              <a:rPr lang="en-US" sz="2400" dirty="0" smtClean="0">
                <a:latin typeface="Times New Roman" panose="02020603050405020304" pitchFamily="18" charset="0"/>
                <a:cs typeface="Times New Roman" panose="02020603050405020304" pitchFamily="18" charset="0"/>
              </a:rPr>
              <a:t>Training </a:t>
            </a:r>
            <a:r>
              <a:rPr lang="en-US" sz="2400" dirty="0">
                <a:latin typeface="Times New Roman" panose="02020603050405020304" pitchFamily="18" charset="0"/>
                <a:cs typeface="Times New Roman" panose="02020603050405020304" pitchFamily="18" charset="0"/>
              </a:rPr>
              <a:t>refers to the basic gaining of knowledge and skills that are required for a particular job or a specific workgroup</a:t>
            </a:r>
            <a:r>
              <a:rPr lang="en-US" sz="2400" dirty="0" smtClean="0">
                <a:latin typeface="Times New Roman" panose="02020603050405020304" pitchFamily="18" charset="0"/>
                <a:cs typeface="Times New Roman" panose="02020603050405020304" pitchFamily="18" charset="0"/>
              </a:rPr>
              <a:t>.</a:t>
            </a:r>
          </a:p>
          <a:p>
            <a:pPr fontAlgn="base"/>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It is a short term </a:t>
            </a:r>
            <a:r>
              <a:rPr lang="en-US" sz="2400" dirty="0" smtClean="0">
                <a:latin typeface="Times New Roman" panose="02020603050405020304" pitchFamily="18" charset="0"/>
                <a:cs typeface="Times New Roman" panose="02020603050405020304" pitchFamily="18" charset="0"/>
              </a:rPr>
              <a:t>process.</a:t>
            </a:r>
          </a:p>
          <a:p>
            <a:pPr fontAlgn="base"/>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It is a learning activity customized for non-managerial staff to acquire specific skills. </a:t>
            </a:r>
          </a:p>
        </p:txBody>
      </p:sp>
      <p:sp>
        <p:nvSpPr>
          <p:cNvPr id="4" name="Content Placeholder 2"/>
          <p:cNvSpPr txBox="1">
            <a:spLocks/>
          </p:cNvSpPr>
          <p:nvPr/>
        </p:nvSpPr>
        <p:spPr>
          <a:xfrm>
            <a:off x="6869218" y="1727124"/>
            <a:ext cx="4019500" cy="4195481"/>
          </a:xfrm>
          <a:prstGeom prst="rect">
            <a:avLst/>
          </a:prstGeom>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a:lstStyle>
          <a:p>
            <a:endParaRPr lang="en-US" sz="2400" dirty="0" smtClean="0">
              <a:latin typeface="Times New Roman" panose="02020603050405020304" pitchFamily="18" charset="0"/>
              <a:cs typeface="Times New Roman" panose="02020603050405020304" pitchFamily="18" charset="0"/>
            </a:endParaRPr>
          </a:p>
          <a:p>
            <a:pPr fontAlgn="base"/>
            <a:r>
              <a:rPr lang="en-US" sz="2400" dirty="0" smtClean="0">
                <a:latin typeface="Times New Roman" panose="02020603050405020304" pitchFamily="18" charset="0"/>
                <a:cs typeface="Times New Roman" panose="02020603050405020304" pitchFamily="18" charset="0"/>
              </a:rPr>
              <a:t>Development is a term used to refer to an employee's advancement in every aspect of life. </a:t>
            </a:r>
          </a:p>
          <a:p>
            <a:pPr fontAlgn="base"/>
            <a:r>
              <a:rPr lang="en-US" sz="2400" dirty="0" smtClean="0">
                <a:latin typeface="Times New Roman" panose="02020603050405020304" pitchFamily="18" charset="0"/>
                <a:cs typeface="Times New Roman" panose="02020603050405020304" pitchFamily="18" charset="0"/>
              </a:rPr>
              <a:t>A development program is a long term process.</a:t>
            </a:r>
          </a:p>
          <a:p>
            <a:pPr fontAlgn="base"/>
            <a:r>
              <a:rPr lang="en-US" sz="2400" dirty="0" smtClean="0">
                <a:latin typeface="Times New Roman" panose="02020603050405020304" pitchFamily="18" charset="0"/>
                <a:cs typeface="Times New Roman" panose="02020603050405020304" pitchFamily="18" charset="0"/>
              </a:rPr>
              <a:t>It is tailored to empower managerial personnel to advance their skills.</a:t>
            </a: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33518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W</a:t>
            </a:r>
            <a:r>
              <a:rPr lang="en-US" dirty="0" smtClean="0">
                <a:latin typeface="Times New Roman" panose="02020603050405020304" pitchFamily="18" charset="0"/>
                <a:cs typeface="Times New Roman" panose="02020603050405020304" pitchFamily="18" charset="0"/>
              </a:rPr>
              <a:t>hat motivates individuals or employees to believe in a cause.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6111" y="1853248"/>
            <a:ext cx="11179305" cy="4483806"/>
          </a:xfrm>
        </p:spPr>
        <p:txBody>
          <a:bodyPr>
            <a:noAutofit/>
          </a:bodyPr>
          <a:lstStyle/>
          <a:p>
            <a:r>
              <a:rPr lang="en-US" sz="2400" dirty="0" smtClean="0">
                <a:latin typeface="Times New Roman" panose="02020603050405020304" pitchFamily="18" charset="0"/>
                <a:cs typeface="Times New Roman" panose="02020603050405020304" pitchFamily="18" charset="0"/>
              </a:rPr>
              <a:t>Learning and development</a:t>
            </a:r>
          </a:p>
          <a:p>
            <a:pPr marL="0" indent="0">
              <a:buNone/>
            </a:pPr>
            <a:r>
              <a:rPr lang="en-US" sz="2400" dirty="0" smtClean="0">
                <a:latin typeface="Times New Roman" panose="02020603050405020304" pitchFamily="18" charset="0"/>
                <a:cs typeface="Times New Roman" panose="02020603050405020304" pitchFamily="18" charset="0"/>
              </a:rPr>
              <a:t>An </a:t>
            </a:r>
            <a:r>
              <a:rPr lang="en-US" sz="2400" dirty="0">
                <a:latin typeface="Times New Roman" panose="02020603050405020304" pitchFamily="18" charset="0"/>
                <a:cs typeface="Times New Roman" panose="02020603050405020304" pitchFamily="18" charset="0"/>
              </a:rPr>
              <a:t>organization's efforts in upgrading the abilities of its employees make the feel possessed by the organization (</a:t>
            </a:r>
            <a:r>
              <a:rPr lang="en-US" sz="2400" dirty="0" err="1">
                <a:latin typeface="Times New Roman" panose="02020603050405020304" pitchFamily="18" charset="0"/>
                <a:cs typeface="Times New Roman" panose="02020603050405020304" pitchFamily="18" charset="0"/>
              </a:rPr>
              <a:t>Ramlall</a:t>
            </a:r>
            <a:r>
              <a:rPr lang="en-US" sz="2400" dirty="0">
                <a:latin typeface="Times New Roman" panose="02020603050405020304" pitchFamily="18" charset="0"/>
                <a:cs typeface="Times New Roman" panose="02020603050405020304" pitchFamily="18" charset="0"/>
              </a:rPr>
              <a:t>, 2004). </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Employees are motivated when they can see a clear path of progress</a:t>
            </a:r>
            <a:endParaRPr lang="en-US" sz="2400" dirty="0" smtClean="0">
              <a:effectLst/>
              <a:latin typeface="Times New Roman" panose="02020603050405020304" pitchFamily="18" charset="0"/>
              <a:cs typeface="Times New Roman" panose="02020603050405020304" pitchFamily="18" charset="0"/>
            </a:endParaRPr>
          </a:p>
          <a:p>
            <a:pPr fontAlgn="base"/>
            <a:r>
              <a:rPr lang="en-US" sz="2400" dirty="0" smtClean="0">
                <a:latin typeface="Times New Roman" panose="02020603050405020304" pitchFamily="18" charset="0"/>
                <a:cs typeface="Times New Roman" panose="02020603050405020304" pitchFamily="18" charset="0"/>
              </a:rPr>
              <a:t>Employees should have the feeling of recognition in a workplace.</a:t>
            </a:r>
            <a:endParaRPr lang="en-US" sz="2400" dirty="0" smtClean="0">
              <a:effectLst/>
              <a:latin typeface="Times New Roman" panose="02020603050405020304" pitchFamily="18" charset="0"/>
              <a:cs typeface="Times New Roman" panose="02020603050405020304" pitchFamily="18" charset="0"/>
            </a:endParaRPr>
          </a:p>
          <a:p>
            <a:pPr fontAlgn="base"/>
            <a:r>
              <a:rPr lang="en-US" sz="2400" dirty="0" smtClean="0">
                <a:latin typeface="Times New Roman" panose="02020603050405020304" pitchFamily="18" charset="0"/>
                <a:cs typeface="Times New Roman" panose="02020603050405020304" pitchFamily="18" charset="0"/>
              </a:rPr>
              <a:t>Autonomy and responsibility</a:t>
            </a:r>
          </a:p>
          <a:p>
            <a:pPr marL="0" indent="0" fontAlgn="base">
              <a:buNone/>
            </a:pPr>
            <a:r>
              <a:rPr lang="en-US" sz="2400" dirty="0" smtClean="0">
                <a:latin typeface="Times New Roman" panose="02020603050405020304" pitchFamily="18" charset="0"/>
                <a:cs typeface="Times New Roman" panose="02020603050405020304" pitchFamily="18" charset="0"/>
              </a:rPr>
              <a:t>In ensures that an </a:t>
            </a:r>
            <a:r>
              <a:rPr lang="en-US" sz="2400" dirty="0">
                <a:latin typeface="Times New Roman" panose="02020603050405020304" pitchFamily="18" charset="0"/>
                <a:cs typeface="Times New Roman" panose="02020603050405020304" pitchFamily="18" charset="0"/>
              </a:rPr>
              <a:t>organization's member of staff </a:t>
            </a:r>
            <a:r>
              <a:rPr lang="en-US" sz="2400" dirty="0" smtClean="0">
                <a:latin typeface="Times New Roman" panose="02020603050405020304" pitchFamily="18" charset="0"/>
                <a:cs typeface="Times New Roman" panose="02020603050405020304" pitchFamily="18" charset="0"/>
              </a:rPr>
              <a:t>understand </a:t>
            </a:r>
            <a:r>
              <a:rPr lang="en-US" sz="2400" dirty="0">
                <a:latin typeface="Times New Roman" panose="02020603050405020304" pitchFamily="18" charset="0"/>
                <a:cs typeface="Times New Roman" panose="02020603050405020304" pitchFamily="18" charset="0"/>
              </a:rPr>
              <a:t>their place in the enterprise. </a:t>
            </a:r>
            <a:endParaRPr lang="en-US" sz="2400" dirty="0" smtClean="0">
              <a:effectLst/>
              <a:latin typeface="Times New Roman" panose="02020603050405020304" pitchFamily="18" charset="0"/>
              <a:cs typeface="Times New Roman" panose="02020603050405020304" pitchFamily="18" charset="0"/>
            </a:endParaRPr>
          </a:p>
          <a:p>
            <a:pPr fontAlgn="base"/>
            <a:r>
              <a:rPr lang="en-US" sz="2400" dirty="0" smtClean="0">
                <a:latin typeface="Times New Roman" panose="02020603050405020304" pitchFamily="18" charset="0"/>
                <a:cs typeface="Times New Roman" panose="02020603050405020304" pitchFamily="18" charset="0"/>
              </a:rPr>
              <a:t>Creating a conducive working environment.</a:t>
            </a:r>
            <a:endParaRPr lang="en-US" sz="2400" dirty="0" smtClean="0">
              <a:effectLst/>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35983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Benefits of development programs to employees</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2400" dirty="0" smtClean="0">
                <a:latin typeface="Times New Roman" panose="02020603050405020304" pitchFamily="18" charset="0"/>
                <a:cs typeface="Times New Roman" panose="02020603050405020304" pitchFamily="18" charset="0"/>
              </a:rPr>
              <a:t>Employee development is a universal strategy that ensures both organizational growth and employee advancement. There are different expectations that every employee is expecting after a development program:</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Most of the employees at Beefsteak would undergo a development program expecting a promotion.</a:t>
            </a:r>
            <a:endParaRPr lang="en-US" sz="2400" dirty="0" smtClean="0">
              <a:effectLst/>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A development program </a:t>
            </a:r>
            <a:r>
              <a:rPr lang="en-US" sz="2400" dirty="0" smtClean="0">
                <a:latin typeface="Times New Roman" panose="02020603050405020304" pitchFamily="18" charset="0"/>
                <a:cs typeface="Times New Roman" panose="02020603050405020304" pitchFamily="18" charset="0"/>
              </a:rPr>
              <a:t>also works </a:t>
            </a:r>
            <a:r>
              <a:rPr lang="en-US" sz="2400" dirty="0">
                <a:latin typeface="Times New Roman" panose="02020603050405020304" pitchFamily="18" charset="0"/>
                <a:cs typeface="Times New Roman" panose="02020603050405020304" pitchFamily="18" charset="0"/>
              </a:rPr>
              <a:t>both as a learning and motivational strategy</a:t>
            </a:r>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420776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Benefits of development programs to the company. </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33632" y="2108718"/>
            <a:ext cx="10466173" cy="4662785"/>
          </a:xfrm>
        </p:spPr>
        <p:txBody>
          <a:bodyPr>
            <a:normAutofit/>
          </a:bodyPr>
          <a:lstStyle/>
          <a:p>
            <a:r>
              <a:rPr lang="en-US" sz="2400" dirty="0" smtClean="0">
                <a:latin typeface="Times New Roman" panose="02020603050405020304" pitchFamily="18" charset="0"/>
                <a:cs typeface="Times New Roman" panose="02020603050405020304" pitchFamily="18" charset="0"/>
              </a:rPr>
              <a:t>A development program would enable Beefsteak to retain its employees. </a:t>
            </a:r>
            <a:endParaRPr lang="en-US" sz="2400" dirty="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Development programs trains employees, hence situating that an organization is prepared for future changes in leadership.</a:t>
            </a:r>
          </a:p>
          <a:p>
            <a:r>
              <a:rPr lang="en-US" sz="2400" dirty="0" smtClean="0">
                <a:latin typeface="Times New Roman" panose="02020603050405020304" pitchFamily="18" charset="0"/>
                <a:cs typeface="Times New Roman" panose="02020603050405020304" pitchFamily="18" charset="0"/>
              </a:rPr>
              <a:t>Development programs enable an organization to shift into new technologies.</a:t>
            </a:r>
          </a:p>
          <a:p>
            <a:r>
              <a:rPr lang="en-US" sz="2400" dirty="0" smtClean="0">
                <a:latin typeface="Times New Roman" panose="02020603050405020304" pitchFamily="18" charset="0"/>
                <a:cs typeface="Times New Roman" panose="02020603050405020304" pitchFamily="18" charset="0"/>
              </a:rPr>
              <a:t>Increased innovation in strategies and products</a:t>
            </a:r>
          </a:p>
          <a:p>
            <a:pPr marL="0" indent="0">
              <a:buNone/>
            </a:pPr>
            <a:r>
              <a:rPr lang="en-US" sz="2400" dirty="0" smtClean="0">
                <a:latin typeface="Times New Roman" panose="02020603050405020304" pitchFamily="18" charset="0"/>
                <a:cs typeface="Times New Roman" panose="02020603050405020304" pitchFamily="18" charset="0"/>
              </a:rPr>
              <a:t>For a business to succeed and retain customers, it should be consistent in providing quality products. Development programs enable employees to be creative and come up with fresh consumer products. </a:t>
            </a:r>
          </a:p>
          <a:p>
            <a:pPr marL="0" indent="0">
              <a:buNone/>
            </a:pPr>
            <a:endParaRPr lang="en-US"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337525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11" y="1035448"/>
            <a:ext cx="9404723" cy="1400530"/>
          </a:xfrm>
        </p:spPr>
        <p:txBody>
          <a:bodyPr>
            <a:normAutofit fontScale="90000"/>
          </a:bodyPr>
          <a:lstStyle/>
          <a:p>
            <a:r>
              <a:rPr lang="en-US" dirty="0" smtClean="0">
                <a:latin typeface="Times New Roman" panose="02020603050405020304" pitchFamily="18" charset="0"/>
                <a:cs typeface="Times New Roman" panose="02020603050405020304" pitchFamily="18" charset="0"/>
              </a:rPr>
              <a:t>Essence of employee development at this stage.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4293" y="1897324"/>
            <a:ext cx="8946541" cy="4195481"/>
          </a:xfrm>
        </p:spPr>
        <p:txBody>
          <a:bodyPr>
            <a:noAutofit/>
          </a:bodyPr>
          <a:lstStyle/>
          <a:p>
            <a:r>
              <a:rPr lang="en-US" sz="2400" dirty="0" smtClean="0">
                <a:latin typeface="Times New Roman" panose="02020603050405020304" pitchFamily="18" charset="0"/>
                <a:cs typeface="Times New Roman" panose="02020603050405020304" pitchFamily="18" charset="0"/>
              </a:rPr>
              <a:t>Employee development enhances the skills of the employees and boosts their awareness of the latest developments in the market.</a:t>
            </a:r>
          </a:p>
          <a:p>
            <a:r>
              <a:rPr lang="en-US" sz="2400" dirty="0" smtClean="0">
                <a:latin typeface="Times New Roman" panose="02020603050405020304" pitchFamily="18" charset="0"/>
                <a:cs typeface="Times New Roman" panose="02020603050405020304" pitchFamily="18" charset="0"/>
              </a:rPr>
              <a:t> It also impacts the employees the ability to handle a future unforeseen risk that might occur. </a:t>
            </a:r>
          </a:p>
          <a:p>
            <a:r>
              <a:rPr lang="en-US" sz="2400" dirty="0" smtClean="0">
                <a:latin typeface="Times New Roman" panose="02020603050405020304" pitchFamily="18" charset="0"/>
                <a:cs typeface="Times New Roman" panose="02020603050405020304" pitchFamily="18" charset="0"/>
              </a:rPr>
              <a:t>It boosts the esteem of an employee and develops a positive attitude towards work since the organization is investing in them as well. </a:t>
            </a:r>
          </a:p>
          <a:p>
            <a:r>
              <a:rPr lang="en-US" sz="2400" dirty="0" smtClean="0">
                <a:latin typeface="Times New Roman" panose="02020603050405020304" pitchFamily="18" charset="0"/>
                <a:cs typeface="Times New Roman" panose="02020603050405020304" pitchFamily="18" charset="0"/>
              </a:rPr>
              <a:t>Development programs build the trust that the organization has on employees. The management is confident that its staff is reliable and capable of handling different job situations. Apart from that, </a:t>
            </a:r>
          </a:p>
          <a:p>
            <a:r>
              <a:rPr lang="en-US" sz="2400" dirty="0" smtClean="0">
                <a:latin typeface="Times New Roman" panose="02020603050405020304" pitchFamily="18" charset="0"/>
                <a:cs typeface="Times New Roman" panose="02020603050405020304" pitchFamily="18" charset="0"/>
              </a:rPr>
              <a:t>It builds an organizational culture of learning, whereby employees are looking forward to learning new skills. </a:t>
            </a:r>
          </a:p>
          <a:p>
            <a:endParaRPr lang="en-US"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779446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Times New Roman" panose="02020603050405020304" pitchFamily="18" charset="0"/>
                <a:cs typeface="Times New Roman" panose="02020603050405020304" pitchFamily="18" charset="0"/>
              </a:rPr>
              <a:t>Contemporary human capital issues to consider at Beefsteak.</a:t>
            </a:r>
            <a:br>
              <a:rPr lang="en-US" dirty="0" smtClean="0">
                <a:latin typeface="Times New Roman" panose="02020603050405020304" pitchFamily="18" charset="0"/>
                <a:cs typeface="Times New Roman" panose="02020603050405020304" pitchFamily="18" charset="0"/>
              </a:rPr>
            </a:br>
            <a:r>
              <a:rPr lang="en-US" b="1" i="1" dirty="0" smtClean="0">
                <a:latin typeface="Times New Roman" panose="02020603050405020304" pitchFamily="18" charset="0"/>
                <a:cs typeface="Times New Roman" panose="02020603050405020304" pitchFamily="18" charset="0"/>
              </a:rPr>
              <a:t> </a:t>
            </a:r>
            <a:r>
              <a:rPr lang="en-US" dirty="0" smtClean="0">
                <a:effectLst/>
                <a:latin typeface="Times New Roman" panose="02020603050405020304" pitchFamily="18" charset="0"/>
                <a:cs typeface="Times New Roman" panose="02020603050405020304" pitchFamily="18" charset="0"/>
              </a:rPr>
              <a:t/>
            </a:r>
            <a:br>
              <a:rPr lang="en-US" dirty="0" smtClean="0">
                <a:effectLst/>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47092" y="1474741"/>
            <a:ext cx="9403742" cy="4880918"/>
          </a:xfrm>
        </p:spPr>
        <p:txBody>
          <a:bodyPr>
            <a:noAutofit/>
          </a:bodyPr>
          <a:lstStyle/>
          <a:p>
            <a:pPr marL="0" indent="0">
              <a:buNone/>
            </a:pP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High turnover rate. </a:t>
            </a:r>
          </a:p>
          <a:p>
            <a:pPr marL="0" indent="0">
              <a:buNone/>
            </a:pPr>
            <a:r>
              <a:rPr lang="en-US" sz="2400" dirty="0" smtClean="0">
                <a:latin typeface="Times New Roman" panose="02020603050405020304" pitchFamily="18" charset="0"/>
                <a:cs typeface="Times New Roman" panose="02020603050405020304" pitchFamily="18" charset="0"/>
              </a:rPr>
              <a:t>The </a:t>
            </a:r>
            <a:r>
              <a:rPr lang="en-US" sz="2400" dirty="0">
                <a:latin typeface="Times New Roman" panose="02020603050405020304" pitchFamily="18" charset="0"/>
                <a:cs typeface="Times New Roman" panose="02020603050405020304" pitchFamily="18" charset="0"/>
              </a:rPr>
              <a:t>best way to handle the issue is through hiring and retaining skilled personnel</a:t>
            </a: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Maintain a constituent training and development program to update the output of its employees.</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Most restaurants have faced the issue of poor performance among the employees.</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Poor risk management and safety. </a:t>
            </a:r>
          </a:p>
          <a:p>
            <a:r>
              <a:rPr lang="en-US" sz="2400" dirty="0" smtClean="0">
                <a:latin typeface="Times New Roman" panose="02020603050405020304" pitchFamily="18" charset="0"/>
                <a:cs typeface="Times New Roman" panose="02020603050405020304" pitchFamily="18" charset="0"/>
              </a:rPr>
              <a:t>Offering benefits like health insurance to its employees. It's a common challenge facing many restaurants and leads to the loss of potential employees.</a:t>
            </a:r>
            <a:endParaRPr lang="en-US" sz="2400" dirty="0" smtClean="0">
              <a:effectLst/>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41311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5130" y="1230704"/>
            <a:ext cx="9404723" cy="1400530"/>
          </a:xfrm>
        </p:spPr>
        <p:txBody>
          <a:bodyPr>
            <a:normAutofit/>
          </a:bodyPr>
          <a:lstStyle/>
          <a:p>
            <a:r>
              <a:rPr lang="en-US" dirty="0" smtClean="0">
                <a:latin typeface="Times New Roman" panose="02020603050405020304" pitchFamily="18" charset="0"/>
                <a:cs typeface="Times New Roman" panose="02020603050405020304" pitchFamily="18" charset="0"/>
              </a:rPr>
              <a:t>The predictive analysis technique</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03312" y="2407300"/>
            <a:ext cx="8946541" cy="3617166"/>
          </a:xfrm>
        </p:spPr>
        <p:txBody>
          <a:bodyPr>
            <a:noAutofit/>
          </a:bodyPr>
          <a:lstStyle/>
          <a:p>
            <a:pPr marL="0" indent="0">
              <a:buNone/>
            </a:pPr>
            <a:r>
              <a:rPr lang="en-US" sz="2400" dirty="0">
                <a:latin typeface="Times New Roman" panose="02020603050405020304" pitchFamily="18" charset="0"/>
                <a:cs typeface="Times New Roman" panose="02020603050405020304" pitchFamily="18" charset="0"/>
              </a:rPr>
              <a:t>The predictive analysis technique enables an organization to make predictions for future events (</a:t>
            </a:r>
            <a:r>
              <a:rPr lang="en-US" sz="2400" dirty="0" err="1">
                <a:latin typeface="Times New Roman" panose="02020603050405020304" pitchFamily="18" charset="0"/>
                <a:cs typeface="Times New Roman" panose="02020603050405020304" pitchFamily="18" charset="0"/>
              </a:rPr>
              <a:t>Acharjya</a:t>
            </a:r>
            <a:r>
              <a:rPr lang="en-US" sz="2400" dirty="0">
                <a:latin typeface="Times New Roman" panose="02020603050405020304" pitchFamily="18" charset="0"/>
                <a:cs typeface="Times New Roman" panose="02020603050405020304" pitchFamily="18" charset="0"/>
              </a:rPr>
              <a:t> &amp; </a:t>
            </a:r>
            <a:r>
              <a:rPr lang="en-US" sz="2400" dirty="0" err="1">
                <a:latin typeface="Times New Roman" panose="02020603050405020304" pitchFamily="18" charset="0"/>
                <a:cs typeface="Times New Roman" panose="02020603050405020304" pitchFamily="18" charset="0"/>
              </a:rPr>
              <a:t>Anitha</a:t>
            </a:r>
            <a:r>
              <a:rPr lang="en-US" sz="2400" dirty="0">
                <a:latin typeface="Times New Roman" panose="02020603050405020304" pitchFamily="18" charset="0"/>
                <a:cs typeface="Times New Roman" panose="02020603050405020304" pitchFamily="18" charset="0"/>
              </a:rPr>
              <a:t>, 2017). </a:t>
            </a:r>
          </a:p>
          <a:p>
            <a:pPr marL="0" indent="0">
              <a:buNone/>
            </a:pPr>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Risk </a:t>
            </a:r>
            <a:r>
              <a:rPr lang="en-US" sz="2400" dirty="0">
                <a:latin typeface="Times New Roman" panose="02020603050405020304" pitchFamily="18" charset="0"/>
                <a:cs typeface="Times New Roman" panose="02020603050405020304" pitchFamily="18" charset="0"/>
              </a:rPr>
              <a:t>management- </a:t>
            </a:r>
            <a:r>
              <a:rPr lang="en-US" sz="2400" dirty="0" smtClean="0">
                <a:latin typeface="Times New Roman" panose="02020603050405020304" pitchFamily="18" charset="0"/>
                <a:cs typeface="Times New Roman" panose="02020603050405020304" pitchFamily="18" charset="0"/>
              </a:rPr>
              <a:t>risk mitigation</a:t>
            </a:r>
          </a:p>
          <a:p>
            <a:r>
              <a:rPr lang="en-US" sz="2400" dirty="0" smtClean="0">
                <a:latin typeface="Times New Roman" panose="02020603050405020304" pitchFamily="18" charset="0"/>
                <a:cs typeface="Times New Roman" panose="02020603050405020304" pitchFamily="18" charset="0"/>
              </a:rPr>
              <a:t>Identify when it's necessary to conduct a direct marketing strategy for a new.</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Fraud detection- cash transactions </a:t>
            </a:r>
            <a:endParaRPr lang="en-US" sz="2400" dirty="0" smtClean="0">
              <a:effectLst/>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345746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0556" y="1205385"/>
            <a:ext cx="10515600" cy="1325563"/>
          </a:xfrm>
        </p:spPr>
        <p:txBody>
          <a:bodyPr>
            <a:normAutofit fontScale="90000"/>
          </a:bodyPr>
          <a:lstStyle/>
          <a:p>
            <a:r>
              <a:rPr lang="en-US" dirty="0" smtClean="0">
                <a:latin typeface="Times New Roman" panose="02020603050405020304" pitchFamily="18" charset="0"/>
                <a:cs typeface="Times New Roman" panose="02020603050405020304" pitchFamily="18" charset="0"/>
              </a:rPr>
              <a:t>Measuring the success/failure of a culture strategy.</a:t>
            </a:r>
            <a:br>
              <a:rPr lang="en-US" dirty="0" smtClean="0">
                <a:latin typeface="Times New Roman" panose="02020603050405020304" pitchFamily="18" charset="0"/>
                <a:cs typeface="Times New Roman" panose="02020603050405020304" pitchFamily="18" charset="0"/>
              </a:rPr>
            </a:br>
            <a:r>
              <a:rPr lang="en-US" dirty="0" smtClean="0">
                <a:latin typeface="Times New Roman" panose="02020603050405020304" pitchFamily="18" charset="0"/>
                <a:cs typeface="Times New Roman" panose="02020603050405020304" pitchFamily="18" charset="0"/>
              </a:rPr>
              <a:t>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115669" y="1868166"/>
            <a:ext cx="8946541" cy="4195481"/>
          </a:xfrm>
        </p:spPr>
        <p:txBody>
          <a:bodyPr>
            <a:normAutofit/>
          </a:bodyPr>
          <a:lstStyle/>
          <a:p>
            <a:endParaRPr lang="en-US" sz="2400" dirty="0" smtClean="0">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Develop </a:t>
            </a:r>
            <a:r>
              <a:rPr lang="en-US" sz="2400" dirty="0">
                <a:latin typeface="Times New Roman" panose="02020603050405020304" pitchFamily="18" charset="0"/>
                <a:cs typeface="Times New Roman" panose="02020603050405020304" pitchFamily="18" charset="0"/>
              </a:rPr>
              <a:t>measurable strategies to determine if its performance is succeeding or failing</a:t>
            </a:r>
            <a:r>
              <a:rPr lang="en-US" sz="2400" dirty="0" smtClean="0">
                <a:latin typeface="Times New Roman" panose="02020603050405020304" pitchFamily="18" charset="0"/>
                <a:cs typeface="Times New Roman" panose="02020603050405020304" pitchFamily="18" charset="0"/>
              </a:rPr>
              <a:t>.</a:t>
            </a:r>
          </a:p>
          <a:p>
            <a:r>
              <a:rPr lang="en-US" sz="2400" dirty="0" smtClean="0">
                <a:latin typeface="Times New Roman" panose="02020603050405020304" pitchFamily="18" charset="0"/>
                <a:cs typeface="Times New Roman" panose="02020603050405020304" pitchFamily="18" charset="0"/>
              </a:rPr>
              <a:t>The management should evaluate its strategy before implementing it. </a:t>
            </a:r>
          </a:p>
          <a:p>
            <a:r>
              <a:rPr lang="en-US" sz="2400" dirty="0" smtClean="0">
                <a:latin typeface="Times New Roman" panose="02020603050405020304" pitchFamily="18" charset="0"/>
                <a:cs typeface="Times New Roman" panose="02020603050405020304" pitchFamily="18" charset="0"/>
              </a:rPr>
              <a:t>The management should review the policy to find out how effective it was in realized the set objectives.</a:t>
            </a:r>
            <a:endParaRPr lang="en-US" sz="2400" dirty="0" smtClean="0">
              <a:effectLst/>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65891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9346" y="809968"/>
            <a:ext cx="10515600" cy="1460500"/>
          </a:xfrm>
        </p:spPr>
        <p:txBody>
          <a:bodyPr>
            <a:normAutofit fontScale="90000"/>
          </a:bodyPr>
          <a:lstStyle/>
          <a:p>
            <a:r>
              <a:rPr lang="en-US" dirty="0" smtClean="0">
                <a:latin typeface="Times New Roman" panose="02020603050405020304" pitchFamily="18" charset="0"/>
                <a:cs typeface="Times New Roman" panose="02020603050405020304" pitchFamily="18" charset="0"/>
              </a:rPr>
              <a:t>Steps to ensure that the culture is shifting and/or being reinforced in the intended way</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39346" y="2513229"/>
            <a:ext cx="9862751" cy="4195481"/>
          </a:xfrm>
        </p:spPr>
        <p:txBody>
          <a:bodyPr>
            <a:normAutofit/>
          </a:bodyPr>
          <a:lstStyle/>
          <a:p>
            <a:r>
              <a:rPr lang="en-US" sz="2400" dirty="0" smtClean="0">
                <a:latin typeface="Times New Roman" panose="02020603050405020304" pitchFamily="18" charset="0"/>
                <a:cs typeface="Times New Roman" panose="02020603050405020304" pitchFamily="18" charset="0"/>
              </a:rPr>
              <a:t>Committed leadership. Leaders are the vision bearers</a:t>
            </a:r>
          </a:p>
          <a:p>
            <a:r>
              <a:rPr lang="en-US" sz="2400" dirty="0" smtClean="0">
                <a:latin typeface="Times New Roman" panose="02020603050405020304" pitchFamily="18" charset="0"/>
                <a:cs typeface="Times New Roman" panose="02020603050405020304" pitchFamily="18" charset="0"/>
              </a:rPr>
              <a:t>Constructing a tactical approach- the leadership ought to build a tactical and practical approach to develop the desired organizational structure.</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Regular meetings- organizational meetings serve as a tool for corporate culture management.</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Leverage cultural champions- It's a process that is fast and ensures efficiency in the implementation of a new culture.</a:t>
            </a:r>
            <a:endParaRPr lang="en-US" sz="2400" dirty="0" smtClean="0">
              <a:effectLst/>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567420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8070" y="988541"/>
            <a:ext cx="10515600" cy="1035780"/>
          </a:xfrm>
        </p:spPr>
        <p:txBody>
          <a:bodyPr>
            <a:normAutofit fontScale="90000"/>
          </a:bodyPr>
          <a:lstStyle/>
          <a:p>
            <a:r>
              <a:rPr lang="en-US" dirty="0" smtClean="0">
                <a:latin typeface="Times New Roman" panose="02020603050405020304" pitchFamily="18" charset="0"/>
                <a:cs typeface="Times New Roman" panose="02020603050405020304" pitchFamily="18" charset="0"/>
              </a:rPr>
              <a:t>Ways to improve the company’s culture in a growth environment.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38200" y="2123175"/>
            <a:ext cx="10515600" cy="4486275"/>
          </a:xfrm>
        </p:spPr>
        <p:txBody>
          <a:bodyPr>
            <a:noAutofit/>
          </a:bodyPr>
          <a:lstStyle/>
          <a:p>
            <a:r>
              <a:rPr lang="en-US" sz="2400" dirty="0" smtClean="0">
                <a:latin typeface="Times New Roman" panose="02020603050405020304" pitchFamily="18" charset="0"/>
                <a:cs typeface="Times New Roman" panose="02020603050405020304" pitchFamily="18" charset="0"/>
              </a:rPr>
              <a:t>Feedback</a:t>
            </a:r>
            <a:endParaRPr lang="en-US" sz="2400" dirty="0" smtClean="0">
              <a:effectLst/>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Providing employees with regular feedback aligns the employees with the culture of the organization.</a:t>
            </a:r>
            <a:endParaRPr lang="en-US" sz="2400" dirty="0" smtClean="0">
              <a:effectLst/>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Recognize and reward valuable contributions.</a:t>
            </a:r>
            <a:endParaRPr lang="en-US" sz="2400" dirty="0" smtClean="0">
              <a:effectLst/>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Rewarding acts as a way of motivating employees to work hard as well as instilling the sense recognition</a:t>
            </a:r>
            <a:endParaRPr lang="en-US" sz="2400" dirty="0" smtClean="0">
              <a:effectLst/>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Maintain strong coworker relationships.</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Embrace </a:t>
            </a:r>
            <a:r>
              <a:rPr lang="en-US" sz="2400" dirty="0">
                <a:latin typeface="Times New Roman" panose="02020603050405020304" pitchFamily="18" charset="0"/>
                <a:cs typeface="Times New Roman" panose="02020603050405020304" pitchFamily="18" charset="0"/>
              </a:rPr>
              <a:t>and inspire employee autonomy.</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Communicate </a:t>
            </a:r>
            <a:r>
              <a:rPr lang="en-US" sz="2400" dirty="0">
                <a:latin typeface="Times New Roman" panose="02020603050405020304" pitchFamily="18" charset="0"/>
                <a:cs typeface="Times New Roman" panose="02020603050405020304" pitchFamily="18" charset="0"/>
              </a:rPr>
              <a:t>purpose and passion.</a:t>
            </a:r>
            <a:endParaRPr lang="en-US" sz="2400" dirty="0" smtClean="0">
              <a:effectLst/>
              <a:latin typeface="Times New Roman" panose="02020603050405020304" pitchFamily="18" charset="0"/>
              <a:cs typeface="Times New Roman" panose="02020603050405020304" pitchFamily="18" charset="0"/>
            </a:endParaRPr>
          </a:p>
          <a:p>
            <a:pPr marL="0" indent="0">
              <a:buNone/>
            </a:pP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715844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6109" y="863266"/>
            <a:ext cx="9404723" cy="1400530"/>
          </a:xfrm>
        </p:spPr>
        <p:txBody>
          <a:bodyPr>
            <a:noAutofit/>
          </a:bodyPr>
          <a:lstStyle/>
          <a:p>
            <a:r>
              <a:rPr lang="en-US" sz="3200" dirty="0" smtClean="0">
                <a:latin typeface="Times New Roman" panose="02020603050405020304" pitchFamily="18" charset="0"/>
                <a:cs typeface="Times New Roman" panose="02020603050405020304" pitchFamily="18" charset="0"/>
              </a:rPr>
              <a:t>Recommendations regarding the company's recruiting, training, development, and retention strategies. </a:t>
            </a:r>
            <a:r>
              <a:rPr lang="en-US" sz="3200" dirty="0" smtClean="0">
                <a:effectLst/>
                <a:latin typeface="Times New Roman" panose="02020603050405020304" pitchFamily="18" charset="0"/>
                <a:cs typeface="Times New Roman" panose="02020603050405020304" pitchFamily="18" charset="0"/>
              </a:rPr>
              <a:t/>
            </a:r>
            <a:br>
              <a:rPr lang="en-US" sz="3200" dirty="0" smtClean="0">
                <a:effectLst/>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75199" y="2017994"/>
            <a:ext cx="8946541" cy="4901778"/>
          </a:xfrm>
        </p:spPr>
        <p:txBody>
          <a:bodyPr>
            <a:normAutofit/>
          </a:bodyPr>
          <a:lstStyle/>
          <a:p>
            <a:r>
              <a:rPr lang="en-US" sz="2400" dirty="0" smtClean="0">
                <a:latin typeface="Times New Roman" panose="02020603050405020304" pitchFamily="18" charset="0"/>
                <a:cs typeface="Times New Roman" panose="02020603050405020304" pitchFamily="18" charset="0"/>
              </a:rPr>
              <a:t>Mentoring </a:t>
            </a:r>
            <a:r>
              <a:rPr lang="en-US" sz="2400" dirty="0">
                <a:latin typeface="Times New Roman" panose="02020603050405020304" pitchFamily="18" charset="0"/>
                <a:cs typeface="Times New Roman" panose="02020603050405020304" pitchFamily="18" charset="0"/>
              </a:rPr>
              <a:t>strategies</a:t>
            </a:r>
            <a:endParaRPr lang="en-US" sz="2400" dirty="0" smtClean="0">
              <a:effectLst/>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Mentoring an employee offers an avenue for guidance and learning for the new </a:t>
            </a:r>
            <a:r>
              <a:rPr lang="en-US" sz="2400" dirty="0" smtClean="0">
                <a:latin typeface="Times New Roman" panose="02020603050405020304" pitchFamily="18" charset="0"/>
                <a:cs typeface="Times New Roman" panose="02020603050405020304" pitchFamily="18" charset="0"/>
              </a:rPr>
              <a:t>employees.</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Annual performance review. </a:t>
            </a:r>
            <a:endParaRPr lang="en-US" sz="2400" dirty="0" smtClean="0">
              <a:effectLst/>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Assessment aligns </a:t>
            </a:r>
            <a:r>
              <a:rPr lang="en-US" sz="2400" dirty="0">
                <a:latin typeface="Times New Roman" panose="02020603050405020304" pitchFamily="18" charset="0"/>
                <a:cs typeface="Times New Roman" panose="02020603050405020304" pitchFamily="18" charset="0"/>
              </a:rPr>
              <a:t>the employees to the objectives of the organization.</a:t>
            </a:r>
            <a:endParaRPr lang="en-US" sz="2400" dirty="0" smtClean="0">
              <a:effectLst/>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Employee </a:t>
            </a:r>
            <a:r>
              <a:rPr lang="en-US" sz="2400" dirty="0" smtClean="0">
                <a:latin typeface="Times New Roman" panose="02020603050405020304" pitchFamily="18" charset="0"/>
                <a:cs typeface="Times New Roman" panose="02020603050405020304" pitchFamily="18" charset="0"/>
              </a:rPr>
              <a:t>benefits e.g. health insurance, dental insurance</a:t>
            </a:r>
            <a:endParaRPr lang="en-US" sz="2400" dirty="0" smtClean="0">
              <a:effectLst/>
              <a:latin typeface="Times New Roman" panose="02020603050405020304" pitchFamily="18" charset="0"/>
              <a:cs typeface="Times New Roman" panose="02020603050405020304" pitchFamily="18" charset="0"/>
            </a:endParaRPr>
          </a:p>
          <a:p>
            <a:pPr marL="0" indent="0">
              <a:buNone/>
            </a:pPr>
            <a:endParaRPr lang="en-US" sz="2400" dirty="0" smtClean="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77014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9891" y="1094203"/>
            <a:ext cx="10515600" cy="1035780"/>
          </a:xfrm>
        </p:spPr>
        <p:txBody>
          <a:bodyPr>
            <a:normAutofit fontScale="90000"/>
          </a:bodyPr>
          <a:lstStyle/>
          <a:p>
            <a:r>
              <a:rPr lang="en-US" dirty="0" smtClean="0">
                <a:latin typeface="Times New Roman" panose="02020603050405020304" pitchFamily="18" charset="0"/>
                <a:cs typeface="Times New Roman" panose="02020603050405020304" pitchFamily="18" charset="0"/>
              </a:rPr>
              <a:t>Potential global expansion on the company culture and success.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952941" y="2579122"/>
            <a:ext cx="10923373" cy="4796287"/>
          </a:xfrm>
        </p:spPr>
        <p:txBody>
          <a:bodyPr>
            <a:normAutofit/>
          </a:bodyPr>
          <a:lstStyle/>
          <a:p>
            <a:r>
              <a:rPr lang="en-US" sz="2400" dirty="0" smtClean="0">
                <a:latin typeface="Times New Roman" panose="02020603050405020304" pitchFamily="18" charset="0"/>
                <a:cs typeface="Times New Roman" panose="02020603050405020304" pitchFamily="18" charset="0"/>
              </a:rPr>
              <a:t>Hire </a:t>
            </a:r>
            <a:r>
              <a:rPr lang="en-US" sz="2400" dirty="0">
                <a:latin typeface="Times New Roman" panose="02020603050405020304" pitchFamily="18" charset="0"/>
                <a:cs typeface="Times New Roman" panose="02020603050405020304" pitchFamily="18" charset="0"/>
              </a:rPr>
              <a:t>people with international </a:t>
            </a:r>
            <a:r>
              <a:rPr lang="en-US" sz="2400" dirty="0" smtClean="0">
                <a:latin typeface="Times New Roman" panose="02020603050405020304" pitchFamily="18" charset="0"/>
                <a:cs typeface="Times New Roman" panose="02020603050405020304" pitchFamily="18" charset="0"/>
              </a:rPr>
              <a:t>experiences. </a:t>
            </a:r>
          </a:p>
          <a:p>
            <a:pPr marL="0" indent="0">
              <a:buNone/>
            </a:pPr>
            <a:r>
              <a:rPr lang="en-US" sz="2400" dirty="0" smtClean="0">
                <a:latin typeface="Times New Roman" panose="02020603050405020304" pitchFamily="18" charset="0"/>
                <a:cs typeface="Times New Roman" panose="02020603050405020304" pitchFamily="18" charset="0"/>
              </a:rPr>
              <a:t>It expands </a:t>
            </a:r>
            <a:r>
              <a:rPr lang="en-US" sz="2400" dirty="0" smtClean="0">
                <a:effectLst/>
                <a:latin typeface="Times New Roman" panose="02020603050405020304" pitchFamily="18" charset="0"/>
                <a:cs typeface="Times New Roman" panose="02020603050405020304" pitchFamily="18" charset="0"/>
              </a:rPr>
              <a:t>the range of services</a:t>
            </a:r>
          </a:p>
          <a:p>
            <a:r>
              <a:rPr lang="en-US" sz="2400" dirty="0">
                <a:latin typeface="Times New Roman" panose="02020603050405020304" pitchFamily="18" charset="0"/>
                <a:cs typeface="Times New Roman" panose="02020603050405020304" pitchFamily="18" charset="0"/>
              </a:rPr>
              <a:t>Empower the existing employees</a:t>
            </a:r>
            <a:endParaRPr lang="en-US" sz="2400" dirty="0" smtClean="0">
              <a:effectLst/>
              <a:latin typeface="Times New Roman" panose="02020603050405020304" pitchFamily="18" charset="0"/>
              <a:cs typeface="Times New Roman" panose="02020603050405020304" pitchFamily="18" charset="0"/>
            </a:endParaRPr>
          </a:p>
          <a:p>
            <a:pPr marL="0" indent="0">
              <a:buNone/>
            </a:pPr>
            <a:r>
              <a:rPr lang="en-US" sz="2400" dirty="0">
                <a:latin typeface="Times New Roman" panose="02020603050405020304" pitchFamily="18" charset="0"/>
                <a:cs typeface="Times New Roman" panose="02020603050405020304" pitchFamily="18" charset="0"/>
              </a:rPr>
              <a:t>An organization can make its employees to the desired candidate it seeks</a:t>
            </a:r>
            <a:r>
              <a:rPr lang="en-US" sz="2400" dirty="0" smtClean="0">
                <a:latin typeface="Times New Roman" panose="02020603050405020304" pitchFamily="18" charset="0"/>
                <a:cs typeface="Times New Roman" panose="02020603050405020304" pitchFamily="18" charset="0"/>
              </a:rPr>
              <a:t>.</a:t>
            </a:r>
            <a:endParaRPr lang="en-US" sz="2400" dirty="0" smtClean="0">
              <a:effectLst/>
              <a:latin typeface="Times New Roman" panose="02020603050405020304" pitchFamily="18" charset="0"/>
              <a:cs typeface="Times New Roman" panose="02020603050405020304" pitchFamily="18" charset="0"/>
            </a:endParaRPr>
          </a:p>
          <a:p>
            <a:r>
              <a:rPr lang="en-US" sz="2400" dirty="0" smtClean="0">
                <a:latin typeface="Times New Roman" panose="02020603050405020304" pitchFamily="18" charset="0"/>
                <a:cs typeface="Times New Roman" panose="02020603050405020304" pitchFamily="18" charset="0"/>
              </a:rPr>
              <a:t>Encouraging current employees to gain an international experience</a:t>
            </a:r>
            <a:endParaRPr lang="en-US" sz="2400" dirty="0" smtClean="0">
              <a:effectLst/>
              <a:latin typeface="Times New Roman" panose="02020603050405020304" pitchFamily="18" charset="0"/>
              <a:cs typeface="Times New Roman" panose="02020603050405020304" pitchFamily="18" charset="0"/>
            </a:endParaRPr>
          </a:p>
          <a:p>
            <a:pPr marL="0" indent="0">
              <a:buNone/>
            </a:pPr>
            <a:r>
              <a:rPr lang="en-US" sz="2400" dirty="0" smtClean="0">
                <a:latin typeface="Times New Roman" panose="02020603050405020304" pitchFamily="18" charset="0"/>
                <a:cs typeface="Times New Roman" panose="02020603050405020304" pitchFamily="18" charset="0"/>
              </a:rPr>
              <a:t>Advising employees </a:t>
            </a:r>
            <a:r>
              <a:rPr lang="en-US" sz="2400" dirty="0">
                <a:latin typeface="Times New Roman" panose="02020603050405020304" pitchFamily="18" charset="0"/>
                <a:cs typeface="Times New Roman" panose="02020603050405020304" pitchFamily="18" charset="0"/>
              </a:rPr>
              <a:t>to utilize the job-leave season to travel and gain international </a:t>
            </a:r>
            <a:r>
              <a:rPr lang="en-US" sz="2400" dirty="0" smtClean="0">
                <a:latin typeface="Times New Roman" panose="02020603050405020304" pitchFamily="18" charset="0"/>
                <a:cs typeface="Times New Roman" panose="02020603050405020304" pitchFamily="18" charset="0"/>
              </a:rPr>
              <a:t>experience</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467569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553076"/>
            <a:ext cx="11108267" cy="1400530"/>
          </a:xfrm>
        </p:spPr>
        <p:txBody>
          <a:bodyPr/>
          <a:lstStyle/>
          <a:p>
            <a:pPr algn="ctr"/>
            <a:r>
              <a:rPr lang="en-US" dirty="0" smtClean="0">
                <a:latin typeface="Times New Roman" panose="02020603050405020304" pitchFamily="18" charset="0"/>
                <a:cs typeface="Times New Roman" panose="02020603050405020304" pitchFamily="18" charset="0"/>
              </a:rPr>
              <a:t>References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829732" y="1253341"/>
            <a:ext cx="10278534" cy="5319813"/>
          </a:xfrm>
        </p:spPr>
        <p:txBody>
          <a:bodyPr>
            <a:noAutofit/>
          </a:bodyPr>
          <a:lstStyle/>
          <a:p>
            <a:r>
              <a:rPr lang="en-US" dirty="0" err="1">
                <a:latin typeface="Times New Roman" panose="02020603050405020304" pitchFamily="18" charset="0"/>
                <a:cs typeface="Times New Roman" panose="02020603050405020304" pitchFamily="18" charset="0"/>
              </a:rPr>
              <a:t>Acharjya</a:t>
            </a:r>
            <a:r>
              <a:rPr lang="en-US" dirty="0">
                <a:latin typeface="Times New Roman" panose="02020603050405020304" pitchFamily="18" charset="0"/>
                <a:cs typeface="Times New Roman" panose="02020603050405020304" pitchFamily="18" charset="0"/>
              </a:rPr>
              <a:t>, D., &amp; </a:t>
            </a:r>
            <a:r>
              <a:rPr lang="en-US" dirty="0" err="1">
                <a:latin typeface="Times New Roman" panose="02020603050405020304" pitchFamily="18" charset="0"/>
                <a:cs typeface="Times New Roman" panose="02020603050405020304" pitchFamily="18" charset="0"/>
              </a:rPr>
              <a:t>Anitha</a:t>
            </a:r>
            <a:r>
              <a:rPr lang="en-US" dirty="0">
                <a:latin typeface="Times New Roman" panose="02020603050405020304" pitchFamily="18" charset="0"/>
                <a:cs typeface="Times New Roman" panose="02020603050405020304" pitchFamily="18" charset="0"/>
              </a:rPr>
              <a:t>, A. (2017, April 1). </a:t>
            </a:r>
            <a:r>
              <a:rPr lang="en-US" i="1" dirty="0">
                <a:latin typeface="Times New Roman" panose="02020603050405020304" pitchFamily="18" charset="0"/>
                <a:cs typeface="Times New Roman" panose="02020603050405020304" pitchFamily="18" charset="0"/>
              </a:rPr>
              <a:t>A Comparative Study of Statistical and Rough Computing Models in Predictive Data Analysis</a:t>
            </a:r>
            <a:r>
              <a:rPr lang="en-US" dirty="0">
                <a:latin typeface="Times New Roman" panose="02020603050405020304" pitchFamily="18" charset="0"/>
                <a:cs typeface="Times New Roman" panose="02020603050405020304" pitchFamily="18" charset="0"/>
              </a:rPr>
              <a:t> [Article]. International Journal of Ambient Computing and Intelligence (IJACI). </a:t>
            </a:r>
            <a:r>
              <a:rPr lang="en-US" dirty="0">
                <a:latin typeface="Times New Roman" panose="02020603050405020304" pitchFamily="18" charset="0"/>
                <a:cs typeface="Times New Roman" panose="02020603050405020304" pitchFamily="18" charset="0"/>
                <a:hlinkClick r:id="rId3"/>
              </a:rPr>
              <a:t>www.igi-global.com/article/a-comparative-study-of-statistical-and-rough-computing-models-in-predictive-data-analysis/179288</a:t>
            </a:r>
            <a:r>
              <a:rPr lang="en-US" dirty="0" smtClean="0">
                <a:latin typeface="Times New Roman" panose="02020603050405020304" pitchFamily="18" charset="0"/>
                <a:cs typeface="Times New Roman" panose="02020603050405020304" pitchFamily="18" charset="0"/>
              </a:rPr>
              <a:t>.</a:t>
            </a:r>
          </a:p>
          <a:p>
            <a:r>
              <a:rPr lang="en-US" dirty="0"/>
              <a:t>Frost, P. J., Moore, L. F., Louis, M. R., Lundberg, C. C., &amp; Martin, J. (Eds.). (1985). </a:t>
            </a:r>
            <a:r>
              <a:rPr lang="en-US" i="1" dirty="0"/>
              <a:t>Organizational culture</a:t>
            </a:r>
            <a:r>
              <a:rPr lang="en-US" dirty="0"/>
              <a:t> (p. 419). Sage Publications, Inc.</a:t>
            </a:r>
          </a:p>
          <a:p>
            <a:r>
              <a:rPr lang="en-US" dirty="0" smtClean="0">
                <a:latin typeface="Times New Roman" panose="02020603050405020304" pitchFamily="18" charset="0"/>
                <a:cs typeface="Times New Roman" panose="02020603050405020304" pitchFamily="18" charset="0"/>
              </a:rPr>
              <a:t>Organizational </a:t>
            </a:r>
            <a:r>
              <a:rPr lang="en-US" dirty="0">
                <a:latin typeface="Times New Roman" panose="02020603050405020304" pitchFamily="18" charset="0"/>
                <a:cs typeface="Times New Roman" panose="02020603050405020304" pitchFamily="18" charset="0"/>
              </a:rPr>
              <a:t>responsibility: Doing good and doing well. (2011). </a:t>
            </a:r>
            <a:r>
              <a:rPr lang="en-US" i="1" dirty="0">
                <a:latin typeface="Times New Roman" panose="02020603050405020304" pitchFamily="18" charset="0"/>
                <a:cs typeface="Times New Roman" panose="02020603050405020304" pitchFamily="18" charset="0"/>
              </a:rPr>
              <a:t>APA Handbook of Industrial and Organizational Psychology</a:t>
            </a:r>
            <a:r>
              <a:rPr lang="en-US" dirty="0">
                <a:latin typeface="Times New Roman" panose="02020603050405020304" pitchFamily="18" charset="0"/>
                <a:cs typeface="Times New Roman" panose="02020603050405020304" pitchFamily="18" charset="0"/>
              </a:rPr>
              <a:t>, </a:t>
            </a:r>
            <a:r>
              <a:rPr lang="en-US" i="1" dirty="0">
                <a:latin typeface="Times New Roman" panose="02020603050405020304" pitchFamily="18" charset="0"/>
                <a:cs typeface="Times New Roman" panose="02020603050405020304" pitchFamily="18" charset="0"/>
              </a:rPr>
              <a:t>3</a:t>
            </a:r>
            <a:r>
              <a:rPr lang="en-US" dirty="0">
                <a:latin typeface="Times New Roman" panose="02020603050405020304" pitchFamily="18" charset="0"/>
                <a:cs typeface="Times New Roman" panose="02020603050405020304" pitchFamily="18" charset="0"/>
              </a:rPr>
              <a:t>. https://doi.org/10.1037/12171-024</a:t>
            </a:r>
            <a:r>
              <a:rPr lang="en-US" dirty="0" smtClean="0">
                <a:latin typeface="Times New Roman" panose="02020603050405020304" pitchFamily="18" charset="0"/>
                <a:cs typeface="Times New Roman" panose="02020603050405020304" pitchFamily="18" charset="0"/>
              </a:rPr>
              <a:t>.</a:t>
            </a:r>
          </a:p>
          <a:p>
            <a:r>
              <a:rPr lang="en-US" dirty="0" err="1" smtClean="0">
                <a:latin typeface="Times New Roman" panose="02020603050405020304" pitchFamily="18" charset="0"/>
                <a:cs typeface="Times New Roman" panose="02020603050405020304" pitchFamily="18" charset="0"/>
              </a:rPr>
              <a:t>Ramlall</a:t>
            </a:r>
            <a:r>
              <a:rPr lang="en-US" dirty="0">
                <a:latin typeface="Times New Roman" panose="02020603050405020304" pitchFamily="18" charset="0"/>
                <a:cs typeface="Times New Roman" panose="02020603050405020304" pitchFamily="18" charset="0"/>
              </a:rPr>
              <a:t>, S. (2004). </a:t>
            </a:r>
            <a:r>
              <a:rPr lang="en-US" i="1" dirty="0">
                <a:latin typeface="Times New Roman" panose="02020603050405020304" pitchFamily="18" charset="0"/>
                <a:cs typeface="Times New Roman" panose="02020603050405020304" pitchFamily="18" charset="0"/>
              </a:rPr>
              <a:t>A Review of Employee Motivation Theories and their Implications for Employee Retention within Organizations</a:t>
            </a:r>
            <a:r>
              <a:rPr lang="en-US" dirty="0">
                <a:latin typeface="Times New Roman" panose="02020603050405020304" pitchFamily="18" charset="0"/>
                <a:cs typeface="Times New Roman" panose="02020603050405020304" pitchFamily="18" charset="0"/>
              </a:rPr>
              <a:t>. 13.</a:t>
            </a:r>
          </a:p>
          <a:p>
            <a:r>
              <a:rPr lang="en-US" dirty="0">
                <a:latin typeface="Times New Roman" panose="02020603050405020304" pitchFamily="18" charset="0"/>
                <a:cs typeface="Times New Roman" panose="02020603050405020304" pitchFamily="18" charset="0"/>
              </a:rPr>
              <a:t>Sims, R. R. (2007). </a:t>
            </a:r>
            <a:r>
              <a:rPr lang="en-US" i="1" dirty="0">
                <a:latin typeface="Times New Roman" panose="02020603050405020304" pitchFamily="18" charset="0"/>
                <a:cs typeface="Times New Roman" panose="02020603050405020304" pitchFamily="18" charset="0"/>
              </a:rPr>
              <a:t>Human Resource Management: Contemporary Issues, Challenges and Opportunities</a:t>
            </a:r>
            <a:r>
              <a:rPr lang="en-US" dirty="0">
                <a:latin typeface="Times New Roman" panose="02020603050405020304" pitchFamily="18" charset="0"/>
                <a:cs typeface="Times New Roman" panose="02020603050405020304" pitchFamily="18" charset="0"/>
              </a:rPr>
              <a:t>. IAP.</a:t>
            </a:r>
          </a:p>
          <a:p>
            <a:r>
              <a:rPr lang="en-US" dirty="0" err="1">
                <a:latin typeface="Times New Roman" panose="02020603050405020304" pitchFamily="18" charset="0"/>
                <a:cs typeface="Times New Roman" panose="02020603050405020304" pitchFamily="18" charset="0"/>
              </a:rPr>
              <a:t>Turos</a:t>
            </a:r>
            <a:r>
              <a:rPr lang="en-US" dirty="0">
                <a:latin typeface="Times New Roman" panose="02020603050405020304" pitchFamily="18" charset="0"/>
                <a:cs typeface="Times New Roman" panose="02020603050405020304" pitchFamily="18" charset="0"/>
              </a:rPr>
              <a:t>, J. M. (2010). </a:t>
            </a:r>
            <a:r>
              <a:rPr lang="en-US" i="1" dirty="0">
                <a:latin typeface="Times New Roman" panose="02020603050405020304" pitchFamily="18" charset="0"/>
                <a:cs typeface="Times New Roman" panose="02020603050405020304" pitchFamily="18" charset="0"/>
              </a:rPr>
              <a:t>EMPLOYMENT RECRUITERS&amp;#8217; DIFFERENTIATION OF CANDIDATE CHARACTERISTICS: DOES STUDY ABROAD MAKE A DIFFERENCE?</a:t>
            </a:r>
            <a:r>
              <a:rPr lang="en-US" dirty="0">
                <a:latin typeface="Times New Roman" panose="02020603050405020304" pitchFamily="18" charset="0"/>
                <a:cs typeface="Times New Roman" panose="02020603050405020304" pitchFamily="18" charset="0"/>
              </a:rPr>
              <a:t> [Bowling Green State University]. https://etd.ohiolink.edu/pg_10?0::NO:10:P10_ACCESSION_NUM:bgsu1288593471.</a:t>
            </a: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763310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662</TotalTime>
  <Words>2632</Words>
  <Application>Microsoft Office PowerPoint</Application>
  <PresentationFormat>Custom</PresentationFormat>
  <Paragraphs>232</Paragraphs>
  <Slides>18</Slides>
  <Notes>18</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Ion</vt:lpstr>
      <vt:lpstr>PowerPoint Presentation</vt:lpstr>
      <vt:lpstr>Beefsteak Restaurant</vt:lpstr>
      <vt:lpstr>Inference about Beefsteak’s current company culture?   </vt:lpstr>
      <vt:lpstr>Does it have elements of organizational responsibility?    </vt:lpstr>
      <vt:lpstr>Key characteristics Beefsteak recruiters should look for in candidates  </vt:lpstr>
      <vt:lpstr>How job training and employee development differ from a cultural standpoint. </vt:lpstr>
      <vt:lpstr>What motivates individuals or employees to believe in a cause. </vt:lpstr>
      <vt:lpstr>Benefits of development programs to employees   </vt:lpstr>
      <vt:lpstr>Benefits of development programs to the company.    </vt:lpstr>
      <vt:lpstr>Essence of employee development at this stage.  </vt:lpstr>
      <vt:lpstr>Contemporary human capital issues to consider at Beefsteak.   </vt:lpstr>
      <vt:lpstr>The predictive analysis technique </vt:lpstr>
      <vt:lpstr>Measuring the success/failure of a culture strategy.   </vt:lpstr>
      <vt:lpstr>Steps to ensure that the culture is shifting and/or being reinforced in the intended way </vt:lpstr>
      <vt:lpstr>Ways to improve the company’s culture in a growth environment.  </vt:lpstr>
      <vt:lpstr>Recommendations regarding the company's recruiting, training, development, and retention strategies.  </vt:lpstr>
      <vt:lpstr>Potential global expansion on the company culture and success.  </vt:lpstr>
      <vt:lpstr>References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Beefsteak restraurant</dc:title>
  <dc:creator>WANG'ANG'A</dc:creator>
  <cp:lastModifiedBy>Kamande</cp:lastModifiedBy>
  <cp:revision>43</cp:revision>
  <dcterms:created xsi:type="dcterms:W3CDTF">2020-08-03T11:34:30Z</dcterms:created>
  <dcterms:modified xsi:type="dcterms:W3CDTF">2020-08-04T09:42:41Z</dcterms:modified>
</cp:coreProperties>
</file>